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69" d="100"/>
          <a:sy n="69" d="100"/>
        </p:scale>
        <p:origin x="130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31/05/2021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5" name="Picture 11" descr="C:\Users\Tom\AppData\Local\Microsoft\Windows\Temporary Internet Files\Content.IE5\KVSBUKP6\MPj04306570000[1].jpg"/>
          <p:cNvPicPr>
            <a:picLocks noChangeAspect="1" noChangeArrowheads="1"/>
          </p:cNvPicPr>
          <p:nvPr/>
        </p:nvPicPr>
        <p:blipFill>
          <a:blip r:embed="rId2" cstate="print">
            <a:duotone>
              <a:schemeClr val="accent5">
                <a:shade val="45000"/>
                <a:satMod val="135000"/>
              </a:schemeClr>
              <a:prstClr val="white"/>
            </a:duotone>
          </a:blip>
          <a:srcRect/>
          <a:stretch>
            <a:fillRect/>
          </a:stretch>
        </p:blipFill>
        <p:spPr bwMode="auto">
          <a:xfrm>
            <a:off x="0" y="0"/>
            <a:ext cx="9143999" cy="6858000"/>
          </a:xfrm>
          <a:prstGeom prst="rect">
            <a:avLst/>
          </a:prstGeom>
          <a:noFill/>
        </p:spPr>
      </p:pic>
      <p:sp>
        <p:nvSpPr>
          <p:cNvPr id="2" name="Titre 1"/>
          <p:cNvSpPr>
            <a:spLocks noGrp="1"/>
          </p:cNvSpPr>
          <p:nvPr>
            <p:ph type="ctrTitle"/>
          </p:nvPr>
        </p:nvSpPr>
        <p:spPr>
          <a:xfrm>
            <a:off x="899592" y="499164"/>
            <a:ext cx="4824536" cy="832312"/>
          </a:xfrm>
        </p:spPr>
        <p:txBody>
          <a:bodyPr>
            <a:normAutofit fontScale="90000"/>
          </a:bodyPr>
          <a:lstStyle/>
          <a:p>
            <a:r>
              <a:rPr lang="fr-FR" sz="2400" b="1" dirty="0">
                <a:solidFill>
                  <a:srgbClr val="414042"/>
                </a:solidFill>
                <a:latin typeface="Helvetica" panose="020B0604020202020204" pitchFamily="34" charset="0"/>
                <a:ea typeface="Times New Roman" panose="02020603050405020304" pitchFamily="18" charset="0"/>
              </a:rPr>
              <a:t>Propose: 1 poste</a:t>
            </a:r>
            <a:br>
              <a:rPr lang="fr-FR" sz="2400" b="1" dirty="0">
                <a:solidFill>
                  <a:srgbClr val="414042"/>
                </a:solidFill>
                <a:latin typeface="Helvetica" panose="020B0604020202020204" pitchFamily="34" charset="0"/>
                <a:ea typeface="Times New Roman" panose="02020603050405020304" pitchFamily="18" charset="0"/>
              </a:rPr>
            </a:br>
            <a:r>
              <a:rPr lang="fr-FR" sz="2400" b="1" dirty="0">
                <a:solidFill>
                  <a:srgbClr val="414042"/>
                </a:solidFill>
                <a:effectLst/>
                <a:latin typeface="Helvetica" panose="020B0604020202020204" pitchFamily="34" charset="0"/>
                <a:ea typeface="Times New Roman" panose="02020603050405020304" pitchFamily="18" charset="0"/>
              </a:rPr>
              <a:t>ASH service Hôtelier Hospitalier</a:t>
            </a:r>
            <a:br>
              <a:rPr lang="fr-FR" sz="2400" b="1" dirty="0">
                <a:solidFill>
                  <a:srgbClr val="414042"/>
                </a:solidFill>
                <a:effectLst/>
                <a:latin typeface="Helvetica" panose="020B0604020202020204" pitchFamily="34" charset="0"/>
                <a:ea typeface="Times New Roman" panose="02020603050405020304" pitchFamily="18" charset="0"/>
              </a:rPr>
            </a:br>
            <a:endParaRPr lang="fr-FR" sz="2400" b="1" dirty="0"/>
          </a:p>
        </p:txBody>
      </p:sp>
      <p:sp>
        <p:nvSpPr>
          <p:cNvPr id="3" name="Sous-titre 2"/>
          <p:cNvSpPr>
            <a:spLocks noGrp="1"/>
          </p:cNvSpPr>
          <p:nvPr>
            <p:ph type="subTitle" idx="1"/>
          </p:nvPr>
        </p:nvSpPr>
        <p:spPr>
          <a:xfrm>
            <a:off x="1045839" y="1439488"/>
            <a:ext cx="7052320" cy="1341440"/>
          </a:xfrm>
        </p:spPr>
        <p:txBody>
          <a:bodyPr>
            <a:normAutofit fontScale="92500" lnSpcReduction="20000"/>
          </a:bodyPr>
          <a:lstStyle/>
          <a:p>
            <a:r>
              <a:rPr lang="fr-FR" sz="1800" dirty="0">
                <a:solidFill>
                  <a:srgbClr val="414042"/>
                </a:solidFill>
                <a:latin typeface="Helvetica" panose="020B0604020202020204" pitchFamily="34" charset="0"/>
                <a:ea typeface="Times New Roman" panose="02020603050405020304" pitchFamily="18" charset="0"/>
              </a:rPr>
              <a:t>L</a:t>
            </a:r>
            <a:r>
              <a:rPr lang="fr-FR" sz="1800" dirty="0">
                <a:solidFill>
                  <a:srgbClr val="414042"/>
                </a:solidFill>
                <a:effectLst/>
                <a:latin typeface="Helvetica" panose="020B0604020202020204" pitchFamily="34" charset="0"/>
                <a:ea typeface="Times New Roman" panose="02020603050405020304" pitchFamily="18" charset="0"/>
              </a:rPr>
              <a:t>'EHPAD Sainte-Elisabeth à Rochefort-Montagne, établissement relevant de la fonction publique hospitalière,</a:t>
            </a:r>
            <a:r>
              <a:rPr lang="fr-FR" sz="1800" dirty="0">
                <a:solidFill>
                  <a:srgbClr val="414042"/>
                </a:solidFill>
                <a:latin typeface="Helvetica" panose="020B0604020202020204" pitchFamily="34" charset="0"/>
                <a:ea typeface="Times New Roman" panose="02020603050405020304" pitchFamily="18" charset="0"/>
              </a:rPr>
              <a:t> accueille</a:t>
            </a:r>
            <a:r>
              <a:rPr lang="fr-FR" sz="1800" dirty="0">
                <a:solidFill>
                  <a:srgbClr val="414042"/>
                </a:solidFill>
                <a:effectLst/>
                <a:latin typeface="Helvetica" panose="020B0604020202020204" pitchFamily="34" charset="0"/>
                <a:ea typeface="Times New Roman" panose="02020603050405020304" pitchFamily="18" charset="0"/>
              </a:rPr>
              <a:t> 90 résidents repartis sur 6 unités.</a:t>
            </a:r>
          </a:p>
          <a:p>
            <a:endParaRPr lang="fr-FR" sz="1800" dirty="0">
              <a:solidFill>
                <a:srgbClr val="414042"/>
              </a:solidFill>
              <a:effectLst/>
              <a:latin typeface="Helvetica" panose="020B0604020202020204" pitchFamily="34" charset="0"/>
              <a:ea typeface="Times New Roman" panose="02020603050405020304" pitchFamily="18" charset="0"/>
            </a:endParaRPr>
          </a:p>
          <a:p>
            <a:r>
              <a:rPr lang="fr-FR" sz="1800" dirty="0">
                <a:solidFill>
                  <a:srgbClr val="414042"/>
                </a:solidFill>
                <a:effectLst/>
                <a:latin typeface="Helvetica" panose="020B0604020202020204" pitchFamily="34" charset="0"/>
                <a:ea typeface="Times New Roman" panose="02020603050405020304" pitchFamily="18" charset="0"/>
              </a:rPr>
              <a:t> </a:t>
            </a:r>
            <a:r>
              <a:rPr lang="fr-FR" sz="1800" dirty="0">
                <a:solidFill>
                  <a:schemeClr val="bg1"/>
                </a:solidFill>
                <a:effectLst/>
                <a:latin typeface="Helvetica" panose="020B0604020202020204" pitchFamily="34" charset="0"/>
                <a:ea typeface="Times New Roman" panose="02020603050405020304" pitchFamily="18" charset="0"/>
              </a:rPr>
              <a:t> </a:t>
            </a:r>
            <a:r>
              <a:rPr lang="fr-FR" sz="1800" dirty="0">
                <a:solidFill>
                  <a:schemeClr val="bg1"/>
                </a:solidFill>
                <a:effectLst/>
                <a:highlight>
                  <a:srgbClr val="000000"/>
                </a:highlight>
                <a:latin typeface="Helvetica" panose="020B0604020202020204" pitchFamily="34" charset="0"/>
                <a:ea typeface="Times New Roman" panose="02020603050405020304" pitchFamily="18" charset="0"/>
              </a:rPr>
              <a:t>POSTE A POURVOIR RAPIDEMENT</a:t>
            </a:r>
            <a:endParaRPr lang="fr-FR" dirty="0">
              <a:solidFill>
                <a:schemeClr val="bg1"/>
              </a:solidFill>
              <a:highlight>
                <a:srgbClr val="000000"/>
              </a:highlight>
            </a:endParaRPr>
          </a:p>
        </p:txBody>
      </p:sp>
      <p:sp>
        <p:nvSpPr>
          <p:cNvPr id="4" name="ZoneTexte 3">
            <a:extLst>
              <a:ext uri="{FF2B5EF4-FFF2-40B4-BE49-F238E27FC236}">
                <a16:creationId xmlns:a16="http://schemas.microsoft.com/office/drawing/2014/main" id="{846BA2CD-7417-4B17-A4FA-D441CD128DE1}"/>
              </a:ext>
            </a:extLst>
          </p:cNvPr>
          <p:cNvSpPr txBox="1"/>
          <p:nvPr/>
        </p:nvSpPr>
        <p:spPr>
          <a:xfrm>
            <a:off x="6012160" y="473076"/>
            <a:ext cx="3024336" cy="646331"/>
          </a:xfrm>
          <a:prstGeom prst="rect">
            <a:avLst/>
          </a:prstGeom>
          <a:noFill/>
        </p:spPr>
        <p:txBody>
          <a:bodyPr wrap="square" rtlCol="0">
            <a:spAutoFit/>
          </a:bodyPr>
          <a:lstStyle/>
          <a:p>
            <a:r>
              <a:rPr lang="fr-FR" sz="1800" dirty="0">
                <a:solidFill>
                  <a:srgbClr val="414042"/>
                </a:solidFill>
                <a:effectLst/>
                <a:latin typeface="Helvetica" panose="020B0604020202020204" pitchFamily="34" charset="0"/>
                <a:ea typeface="Times New Roman" panose="02020603050405020304" pitchFamily="18" charset="0"/>
              </a:rPr>
              <a:t>Contrat à durée déterminée  3 Mois    </a:t>
            </a:r>
            <a:r>
              <a:rPr lang="fr-FR" dirty="0">
                <a:solidFill>
                  <a:srgbClr val="414042"/>
                </a:solidFill>
                <a:latin typeface="Helvetica" panose="020B0604020202020204" pitchFamily="34" charset="0"/>
              </a:rPr>
              <a:t>35H/semaine</a:t>
            </a:r>
            <a:endParaRPr lang="fr-FR" dirty="0"/>
          </a:p>
        </p:txBody>
      </p:sp>
      <p:sp>
        <p:nvSpPr>
          <p:cNvPr id="5" name="ZoneTexte 4">
            <a:extLst>
              <a:ext uri="{FF2B5EF4-FFF2-40B4-BE49-F238E27FC236}">
                <a16:creationId xmlns:a16="http://schemas.microsoft.com/office/drawing/2014/main" id="{C94BCB01-AF59-4188-B670-AF6A927A2B23}"/>
              </a:ext>
            </a:extLst>
          </p:cNvPr>
          <p:cNvSpPr txBox="1"/>
          <p:nvPr/>
        </p:nvSpPr>
        <p:spPr>
          <a:xfrm>
            <a:off x="6372200" y="5733256"/>
            <a:ext cx="2304256" cy="800219"/>
          </a:xfrm>
          <a:prstGeom prst="rect">
            <a:avLst/>
          </a:prstGeom>
          <a:noFill/>
        </p:spPr>
        <p:txBody>
          <a:bodyPr wrap="square" rtlCol="0">
            <a:spAutoFit/>
          </a:bodyPr>
          <a:lstStyle/>
          <a:p>
            <a:r>
              <a:rPr lang="fr-FR" sz="1400" b="1" dirty="0">
                <a:effectLst/>
                <a:latin typeface="Helvetica" panose="020B0604020202020204" pitchFamily="34" charset="0"/>
                <a:ea typeface="Times New Roman" panose="02020603050405020304" pitchFamily="18" charset="0"/>
                <a:cs typeface="Times New Roman" panose="02020603050405020304" pitchFamily="18" charset="0"/>
              </a:rPr>
              <a:t>Salaire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 Grille fonction publique hospital</a:t>
            </a:r>
            <a:r>
              <a:rPr lang="fr-FR" sz="1400" dirty="0">
                <a:solidFill>
                  <a:srgbClr val="414042"/>
                </a:solidFill>
                <a:latin typeface="Helvetica" panose="020B0604020202020204" pitchFamily="34" charset="0"/>
                <a:ea typeface="Times New Roman" panose="02020603050405020304" pitchFamily="18" charset="0"/>
                <a:cs typeface="Times New Roman" panose="02020603050405020304" pitchFamily="18" charset="0"/>
              </a:rPr>
              <a:t>ière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6" name="ZoneTexte 5">
            <a:extLst>
              <a:ext uri="{FF2B5EF4-FFF2-40B4-BE49-F238E27FC236}">
                <a16:creationId xmlns:a16="http://schemas.microsoft.com/office/drawing/2014/main" id="{E8C00053-9B05-4C10-BA96-873C73A4C72A}"/>
              </a:ext>
            </a:extLst>
          </p:cNvPr>
          <p:cNvSpPr txBox="1"/>
          <p:nvPr/>
        </p:nvSpPr>
        <p:spPr>
          <a:xfrm>
            <a:off x="467544" y="2996952"/>
            <a:ext cx="5688632" cy="3303468"/>
          </a:xfrm>
          <a:prstGeom prst="rect">
            <a:avLst/>
          </a:prstGeom>
          <a:noFill/>
        </p:spPr>
        <p:txBody>
          <a:bodyPr wrap="square" rtlCol="0">
            <a:spAutoFit/>
          </a:bodyPr>
          <a:lstStyle/>
          <a:p>
            <a:r>
              <a:rPr lang="fr-FR" sz="1400" b="1" cap="all" dirty="0">
                <a:effectLst/>
                <a:latin typeface="Helvetica" panose="020B0604020202020204" pitchFamily="34" charset="0"/>
                <a:ea typeface="Times New Roman" panose="02020603050405020304" pitchFamily="18" charset="0"/>
                <a:cs typeface="Times New Roman" panose="02020603050405020304" pitchFamily="18" charset="0"/>
              </a:rPr>
              <a:t>PROFIL SOUHAITÉ</a:t>
            </a:r>
          </a:p>
          <a:p>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Expérience: </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Débutant accepté</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Savoirs et savoir-faire: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Accompagner la personne dans les gestes de la vie quotidienne.</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Respecter les normes d'hygiène. </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Assurer le dressage des tables.</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Distribuer les repas.</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428625" indent="-342900">
              <a:spcAft>
                <a:spcPts val="375"/>
              </a:spcAft>
              <a:buSzPts val="1000"/>
              <a:buFont typeface="Symbol" panose="05050102010706020507" pitchFamily="18" charset="2"/>
              <a:buChar char=""/>
              <a:tabLst>
                <a:tab pos="457200" algn="l"/>
              </a:tabLst>
            </a:pPr>
            <a:r>
              <a:rPr lang="fr-FR" sz="1400" dirty="0">
                <a:solidFill>
                  <a:srgbClr val="414042"/>
                </a:solidFill>
                <a:latin typeface="Helvetica" panose="020B0604020202020204" pitchFamily="34" charset="0"/>
                <a:ea typeface="Times New Roman" panose="02020603050405020304" pitchFamily="18" charset="0"/>
              </a:rPr>
              <a:t>P</a:t>
            </a:r>
            <a:r>
              <a:rPr lang="fr-FR" sz="1400" dirty="0">
                <a:solidFill>
                  <a:srgbClr val="414042"/>
                </a:solidFill>
                <a:effectLst/>
                <a:latin typeface="Helvetica" panose="020B0604020202020204" pitchFamily="34" charset="0"/>
                <a:ea typeface="Times New Roman" panose="02020603050405020304" pitchFamily="18" charset="0"/>
              </a:rPr>
              <a:t>rendre en charge : - La plonge de la vaisselle - La blanchisserie et la distribution du linge - La réfection des lits.</a:t>
            </a:r>
          </a:p>
          <a:p>
            <a:pPr marL="342900" marR="428625"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rPr>
              <a:t> Vous pourrez également être amené(e) à effectuer des tâches de commis de cuisine.</a:t>
            </a:r>
          </a:p>
          <a:p>
            <a:pPr marL="342900" marR="428625" lvl="0" indent="-342900">
              <a:spcAft>
                <a:spcPts val="375"/>
              </a:spcAft>
              <a:buSzPts val="1000"/>
              <a:buFont typeface="Symbol" panose="05050102010706020507" pitchFamily="18" charset="2"/>
              <a:buChar char=""/>
              <a:tabLst>
                <a:tab pos="457200" algn="l"/>
              </a:tabLst>
            </a:pP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 7">
            <a:extLst>
              <a:ext uri="{FF2B5EF4-FFF2-40B4-BE49-F238E27FC236}">
                <a16:creationId xmlns:a16="http://schemas.microsoft.com/office/drawing/2014/main" id="{563A9ADD-42F7-430C-866C-AA81B345C9B4}"/>
              </a:ext>
            </a:extLst>
          </p:cNvPr>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0623" y="-84504"/>
            <a:ext cx="1216660" cy="122301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5" name="Picture 11" descr="C:\Users\Tom\AppData\Local\Microsoft\Windows\Temporary Internet Files\Content.IE5\KVSBUKP6\MPj04306570000[1].jpg"/>
          <p:cNvPicPr>
            <a:picLocks noChangeAspect="1" noChangeArrowheads="1"/>
          </p:cNvPicPr>
          <p:nvPr/>
        </p:nvPicPr>
        <p:blipFill>
          <a:blip r:embed="rId2" cstate="print">
            <a:duotone>
              <a:schemeClr val="accent5">
                <a:shade val="45000"/>
                <a:satMod val="135000"/>
              </a:schemeClr>
              <a:prstClr val="white"/>
            </a:duotone>
          </a:blip>
          <a:srcRect/>
          <a:stretch>
            <a:fillRect/>
          </a:stretch>
        </p:blipFill>
        <p:spPr bwMode="auto">
          <a:xfrm>
            <a:off x="0" y="0"/>
            <a:ext cx="9143999" cy="6858000"/>
          </a:xfrm>
          <a:prstGeom prst="rect">
            <a:avLst/>
          </a:prstGeom>
          <a:noFill/>
        </p:spPr>
      </p:pic>
      <p:sp>
        <p:nvSpPr>
          <p:cNvPr id="2" name="Titre 1"/>
          <p:cNvSpPr>
            <a:spLocks noGrp="1"/>
          </p:cNvSpPr>
          <p:nvPr>
            <p:ph type="ctrTitle"/>
          </p:nvPr>
        </p:nvSpPr>
        <p:spPr>
          <a:xfrm>
            <a:off x="493586" y="438595"/>
            <a:ext cx="4824536" cy="832312"/>
          </a:xfrm>
        </p:spPr>
        <p:txBody>
          <a:bodyPr>
            <a:normAutofit fontScale="90000"/>
          </a:bodyPr>
          <a:lstStyle/>
          <a:p>
            <a:br>
              <a:rPr lang="fr-FR" sz="2400" b="1" dirty="0">
                <a:solidFill>
                  <a:srgbClr val="414042"/>
                </a:solidFill>
                <a:latin typeface="Helvetica" panose="020B0604020202020204" pitchFamily="34" charset="0"/>
                <a:ea typeface="Times New Roman" panose="02020603050405020304" pitchFamily="18" charset="0"/>
              </a:rPr>
            </a:br>
            <a:br>
              <a:rPr lang="fr-FR" sz="2400" b="1" dirty="0">
                <a:solidFill>
                  <a:srgbClr val="414042"/>
                </a:solidFill>
                <a:latin typeface="Helvetica" panose="020B0604020202020204" pitchFamily="34" charset="0"/>
                <a:ea typeface="Times New Roman" panose="02020603050405020304" pitchFamily="18" charset="0"/>
              </a:rPr>
            </a:br>
            <a: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Propose: 1 poste</a:t>
            </a:r>
            <a:b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br>
            <a:r>
              <a:rPr lang="fr-FR" sz="2400" b="1"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ASH renfort soignant(e) (H/F)</a:t>
            </a:r>
            <a:br>
              <a:rPr lang="fr-FR" sz="2400" b="1" dirty="0">
                <a:effectLst/>
                <a:latin typeface="Helvetica" panose="020B0604020202020204" pitchFamily="34" charset="0"/>
                <a:ea typeface="Calibri" panose="020F0502020204030204" pitchFamily="34" charset="0"/>
                <a:cs typeface="Helvetica" panose="020B0604020202020204" pitchFamily="34" charset="0"/>
              </a:rPr>
            </a:br>
            <a:br>
              <a:rPr lang="fr-FR" sz="2400" b="1"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br>
            <a:endParaRPr lang="fr-FR" sz="2400" b="1" dirty="0">
              <a:latin typeface="Helvetica" panose="020B0604020202020204" pitchFamily="34" charset="0"/>
              <a:cs typeface="Helvetica" panose="020B0604020202020204" pitchFamily="34" charset="0"/>
            </a:endParaRPr>
          </a:p>
        </p:txBody>
      </p:sp>
      <p:sp>
        <p:nvSpPr>
          <p:cNvPr id="3" name="Sous-titre 2"/>
          <p:cNvSpPr>
            <a:spLocks noGrp="1"/>
          </p:cNvSpPr>
          <p:nvPr>
            <p:ph type="subTitle" idx="1"/>
          </p:nvPr>
        </p:nvSpPr>
        <p:spPr>
          <a:xfrm>
            <a:off x="688980" y="1439488"/>
            <a:ext cx="7699444" cy="1670902"/>
          </a:xfrm>
        </p:spPr>
        <p:txBody>
          <a:bodyPr>
            <a:normAutofit/>
          </a:bodyPr>
          <a:lstStyle/>
          <a:p>
            <a:r>
              <a:rPr lang="fr-FR" sz="2000" dirty="0">
                <a:solidFill>
                  <a:srgbClr val="414042"/>
                </a:solidFill>
                <a:latin typeface="Helvetica" panose="020B0604020202020204" pitchFamily="34" charset="0"/>
                <a:ea typeface="Times New Roman" panose="02020603050405020304" pitchFamily="18" charset="0"/>
              </a:rPr>
              <a:t>L</a:t>
            </a:r>
            <a:r>
              <a:rPr lang="fr-FR" sz="2000" dirty="0">
                <a:solidFill>
                  <a:srgbClr val="414042"/>
                </a:solidFill>
                <a:effectLst/>
                <a:latin typeface="Helvetica" panose="020B0604020202020204" pitchFamily="34" charset="0"/>
                <a:ea typeface="Times New Roman" panose="02020603050405020304" pitchFamily="18" charset="0"/>
              </a:rPr>
              <a:t>'EHPAD Sainte-Elisabeth à Rochefort-Montagne, établissement relevant de la fonction publique hospitalière,</a:t>
            </a:r>
            <a:r>
              <a:rPr lang="fr-FR" sz="2000" dirty="0">
                <a:solidFill>
                  <a:srgbClr val="414042"/>
                </a:solidFill>
                <a:latin typeface="Helvetica" panose="020B0604020202020204" pitchFamily="34" charset="0"/>
                <a:ea typeface="Times New Roman" panose="02020603050405020304" pitchFamily="18" charset="0"/>
              </a:rPr>
              <a:t> accueille</a:t>
            </a:r>
            <a:r>
              <a:rPr lang="fr-FR" sz="2000" dirty="0">
                <a:solidFill>
                  <a:srgbClr val="414042"/>
                </a:solidFill>
                <a:effectLst/>
                <a:latin typeface="Helvetica" panose="020B0604020202020204" pitchFamily="34" charset="0"/>
                <a:ea typeface="Times New Roman" panose="02020603050405020304" pitchFamily="18" charset="0"/>
              </a:rPr>
              <a:t> 90 résidents repartis sur 6 unités.</a:t>
            </a:r>
          </a:p>
          <a:p>
            <a:endParaRPr lang="fr-FR" sz="1800" dirty="0">
              <a:solidFill>
                <a:srgbClr val="414042"/>
              </a:solidFill>
              <a:effectLst/>
              <a:latin typeface="Helvetica" panose="020B0604020202020204" pitchFamily="34" charset="0"/>
              <a:ea typeface="Times New Roman" panose="02020603050405020304" pitchFamily="18" charset="0"/>
            </a:endParaRPr>
          </a:p>
          <a:p>
            <a:r>
              <a:rPr lang="fr-FR" sz="1800" dirty="0">
                <a:solidFill>
                  <a:schemeClr val="bg1"/>
                </a:solidFill>
                <a:effectLst/>
                <a:latin typeface="Helvetica" panose="020B0604020202020204" pitchFamily="34" charset="0"/>
                <a:ea typeface="Times New Roman" panose="02020603050405020304" pitchFamily="18" charset="0"/>
              </a:rPr>
              <a:t> </a:t>
            </a:r>
            <a:r>
              <a:rPr lang="fr-FR" sz="1800" dirty="0">
                <a:solidFill>
                  <a:schemeClr val="bg1"/>
                </a:solidFill>
                <a:effectLst/>
                <a:highlight>
                  <a:srgbClr val="000000"/>
                </a:highlight>
                <a:latin typeface="Helvetica" panose="020B0604020202020204" pitchFamily="34" charset="0"/>
                <a:ea typeface="Times New Roman" panose="02020603050405020304" pitchFamily="18" charset="0"/>
              </a:rPr>
              <a:t>POSTE A POURVOIR RAPIDEMENT</a:t>
            </a:r>
            <a:endParaRPr lang="fr-FR" dirty="0">
              <a:solidFill>
                <a:schemeClr val="bg1"/>
              </a:solidFill>
              <a:highlight>
                <a:srgbClr val="000000"/>
              </a:highlight>
            </a:endParaRPr>
          </a:p>
        </p:txBody>
      </p:sp>
      <p:sp>
        <p:nvSpPr>
          <p:cNvPr id="4" name="ZoneTexte 3">
            <a:extLst>
              <a:ext uri="{FF2B5EF4-FFF2-40B4-BE49-F238E27FC236}">
                <a16:creationId xmlns:a16="http://schemas.microsoft.com/office/drawing/2014/main" id="{846BA2CD-7417-4B17-A4FA-D441CD128DE1}"/>
              </a:ext>
            </a:extLst>
          </p:cNvPr>
          <p:cNvSpPr txBox="1"/>
          <p:nvPr/>
        </p:nvSpPr>
        <p:spPr>
          <a:xfrm>
            <a:off x="5436096" y="473075"/>
            <a:ext cx="3024336" cy="1200329"/>
          </a:xfrm>
          <a:prstGeom prst="rect">
            <a:avLst/>
          </a:prstGeom>
          <a:noFill/>
        </p:spPr>
        <p:txBody>
          <a:bodyPr wrap="square" rtlCol="0">
            <a:spAutoFit/>
          </a:bodyPr>
          <a:lstStyle/>
          <a:p>
            <a:r>
              <a:rPr lang="fr-FR" sz="1800" dirty="0">
                <a:solidFill>
                  <a:srgbClr val="414042"/>
                </a:solidFill>
                <a:effectLst/>
                <a:latin typeface="Helvetica" panose="020B0604020202020204" pitchFamily="34" charset="0"/>
                <a:ea typeface="Times New Roman" panose="02020603050405020304" pitchFamily="18" charset="0"/>
              </a:rPr>
              <a:t>Contrat à durée déterminée  3 Mois    </a:t>
            </a:r>
            <a:r>
              <a:rPr lang="fr-FR" dirty="0">
                <a:solidFill>
                  <a:srgbClr val="414042"/>
                </a:solidFill>
                <a:latin typeface="Helvetica" panose="020B0604020202020204" pitchFamily="34" charset="0"/>
              </a:rPr>
              <a:t>35H/semaine</a:t>
            </a:r>
          </a:p>
          <a:p>
            <a:r>
              <a:rPr lang="fr-FR" sz="1800" dirty="0">
                <a:solidFill>
                  <a:srgbClr val="414042"/>
                </a:solidFill>
                <a:effectLst/>
                <a:latin typeface="Helvetica" panose="020B0604020202020204" pitchFamily="34" charset="0"/>
                <a:ea typeface="Times New Roman" panose="02020603050405020304" pitchFamily="18" charset="0"/>
              </a:rPr>
              <a:t>Contrat renouvelable </a:t>
            </a:r>
          </a:p>
          <a:p>
            <a:endParaRPr lang="fr-FR" dirty="0"/>
          </a:p>
        </p:txBody>
      </p:sp>
      <p:sp>
        <p:nvSpPr>
          <p:cNvPr id="5" name="ZoneTexte 4">
            <a:extLst>
              <a:ext uri="{FF2B5EF4-FFF2-40B4-BE49-F238E27FC236}">
                <a16:creationId xmlns:a16="http://schemas.microsoft.com/office/drawing/2014/main" id="{C94BCB01-AF59-4188-B670-AF6A927A2B23}"/>
              </a:ext>
            </a:extLst>
          </p:cNvPr>
          <p:cNvSpPr txBox="1"/>
          <p:nvPr/>
        </p:nvSpPr>
        <p:spPr>
          <a:xfrm>
            <a:off x="6641975" y="5680469"/>
            <a:ext cx="2304256" cy="800219"/>
          </a:xfrm>
          <a:prstGeom prst="rect">
            <a:avLst/>
          </a:prstGeom>
          <a:noFill/>
        </p:spPr>
        <p:txBody>
          <a:bodyPr wrap="square" rtlCol="0">
            <a:spAutoFit/>
          </a:bodyPr>
          <a:lstStyle/>
          <a:p>
            <a:r>
              <a:rPr lang="fr-FR" sz="1400" b="1" dirty="0">
                <a:effectLst/>
                <a:latin typeface="Helvetica" panose="020B0604020202020204" pitchFamily="34" charset="0"/>
                <a:ea typeface="Times New Roman" panose="02020603050405020304" pitchFamily="18" charset="0"/>
                <a:cs typeface="Times New Roman" panose="02020603050405020304" pitchFamily="18" charset="0"/>
              </a:rPr>
              <a:t>Salaire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 Grille fonction publique hospital</a:t>
            </a:r>
            <a:r>
              <a:rPr lang="fr-FR" sz="1400" dirty="0">
                <a:solidFill>
                  <a:srgbClr val="414042"/>
                </a:solidFill>
                <a:latin typeface="Helvetica" panose="020B0604020202020204" pitchFamily="34" charset="0"/>
                <a:ea typeface="Times New Roman" panose="02020603050405020304" pitchFamily="18" charset="0"/>
                <a:cs typeface="Times New Roman" panose="02020603050405020304" pitchFamily="18" charset="0"/>
              </a:rPr>
              <a:t>ière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6" name="ZoneTexte 5">
            <a:extLst>
              <a:ext uri="{FF2B5EF4-FFF2-40B4-BE49-F238E27FC236}">
                <a16:creationId xmlns:a16="http://schemas.microsoft.com/office/drawing/2014/main" id="{E8C00053-9B05-4C10-BA96-873C73A4C72A}"/>
              </a:ext>
            </a:extLst>
          </p:cNvPr>
          <p:cNvSpPr txBox="1"/>
          <p:nvPr/>
        </p:nvSpPr>
        <p:spPr>
          <a:xfrm>
            <a:off x="467543" y="3115279"/>
            <a:ext cx="6102423" cy="2887970"/>
          </a:xfrm>
          <a:prstGeom prst="rect">
            <a:avLst/>
          </a:prstGeom>
          <a:noFill/>
        </p:spPr>
        <p:txBody>
          <a:bodyPr wrap="square" rtlCol="0">
            <a:spAutoFit/>
          </a:bodyPr>
          <a:lstStyle/>
          <a:p>
            <a:r>
              <a:rPr lang="fr-FR" sz="1400" b="1" cap="all" dirty="0">
                <a:effectLst/>
                <a:latin typeface="Helvetica" panose="020B0604020202020204" pitchFamily="34" charset="0"/>
                <a:ea typeface="Times New Roman" panose="02020603050405020304" pitchFamily="18" charset="0"/>
                <a:cs typeface="Times New Roman" panose="02020603050405020304" pitchFamily="18" charset="0"/>
              </a:rPr>
              <a:t>PROFIL SOUHAITÉ</a:t>
            </a:r>
          </a:p>
          <a:p>
            <a:pPr>
              <a:spcBef>
                <a:spcPts val="1875"/>
              </a:spcBef>
              <a:spcAft>
                <a:spcPts val="1500"/>
              </a:spcAft>
            </a:pPr>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Expérience: </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Débutant accepté</a:t>
            </a:r>
            <a:endParaRPr lang="fr-FR" sz="14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a:spcAft>
                <a:spcPts val="800"/>
              </a:spcAft>
            </a:pPr>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Savoirs et savoir-faire: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rPr>
              <a:t>Réaliser la surveillance de l'état de santé des résidents, les soins d'hygiène et de confort selon la préconisation médicale et les consignes du personnel soignant sous l'autorité de l'IDEC. </a:t>
            </a: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rPr>
              <a:t>Accompagner la personne dans les gestes de la vie quotidienne (habillage, déshabillage, aide aux déplacements, aux repas )  </a:t>
            </a:r>
          </a:p>
          <a:p>
            <a:pPr marL="342900" marR="428625" lvl="0" indent="-342900">
              <a:spcAft>
                <a:spcPts val="375"/>
              </a:spcAft>
              <a:buSzPts val="1000"/>
              <a:buFont typeface="Symbol" panose="05050102010706020507" pitchFamily="18" charset="2"/>
              <a:buChar char=""/>
              <a:tabLst>
                <a:tab pos="457200" algn="l"/>
              </a:tabLst>
            </a:pPr>
            <a:r>
              <a:rPr lang="fr-FR" sz="1400" dirty="0">
                <a:solidFill>
                  <a:srgbClr val="414042"/>
                </a:solidFill>
                <a:effectLst/>
                <a:latin typeface="Helvetica" panose="020B0604020202020204" pitchFamily="34" charset="0"/>
                <a:ea typeface="Times New Roman" panose="02020603050405020304" pitchFamily="18" charset="0"/>
              </a:rPr>
              <a:t>Assurer les transmissions écrites et orales nécessaires </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Nettoyer, désinfecter et ranger la chambre.</a:t>
            </a:r>
            <a:endParaRPr lang="fr-FR" sz="1400" dirty="0">
              <a:solidFill>
                <a:srgbClr val="414042"/>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 7">
            <a:extLst>
              <a:ext uri="{FF2B5EF4-FFF2-40B4-BE49-F238E27FC236}">
                <a16:creationId xmlns:a16="http://schemas.microsoft.com/office/drawing/2014/main" id="{88D3E546-84B5-4650-9345-E78CE2F58CA6}"/>
              </a:ext>
            </a:extLst>
          </p:cNvPr>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56326" y="-26768"/>
            <a:ext cx="1216660" cy="1223010"/>
          </a:xfrm>
          <a:prstGeom prst="rect">
            <a:avLst/>
          </a:prstGeom>
          <a:noFill/>
          <a:ln>
            <a:noFill/>
          </a:ln>
        </p:spPr>
      </p:pic>
    </p:spTree>
    <p:extLst>
      <p:ext uri="{BB962C8B-B14F-4D97-AF65-F5344CB8AC3E}">
        <p14:creationId xmlns:p14="http://schemas.microsoft.com/office/powerpoint/2010/main" val="454857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5" name="Picture 11" descr="C:\Users\Tom\AppData\Local\Microsoft\Windows\Temporary Internet Files\Content.IE5\KVSBUKP6\MPj04306570000[1].jpg"/>
          <p:cNvPicPr>
            <a:picLocks noChangeAspect="1" noChangeArrowheads="1"/>
          </p:cNvPicPr>
          <p:nvPr/>
        </p:nvPicPr>
        <p:blipFill>
          <a:blip r:embed="rId2" cstate="print">
            <a:duotone>
              <a:schemeClr val="accent5">
                <a:shade val="45000"/>
                <a:satMod val="135000"/>
              </a:schemeClr>
              <a:prstClr val="white"/>
            </a:duotone>
          </a:blip>
          <a:srcRect/>
          <a:stretch>
            <a:fillRect/>
          </a:stretch>
        </p:blipFill>
        <p:spPr bwMode="auto">
          <a:xfrm>
            <a:off x="0" y="0"/>
            <a:ext cx="9143999" cy="6858000"/>
          </a:xfrm>
          <a:prstGeom prst="rect">
            <a:avLst/>
          </a:prstGeom>
          <a:noFill/>
        </p:spPr>
      </p:pic>
      <p:sp>
        <p:nvSpPr>
          <p:cNvPr id="2" name="Titre 1"/>
          <p:cNvSpPr>
            <a:spLocks noGrp="1"/>
          </p:cNvSpPr>
          <p:nvPr>
            <p:ph type="ctrTitle"/>
          </p:nvPr>
        </p:nvSpPr>
        <p:spPr>
          <a:xfrm>
            <a:off x="552004" y="518584"/>
            <a:ext cx="4824536" cy="832312"/>
          </a:xfrm>
        </p:spPr>
        <p:txBody>
          <a:bodyPr>
            <a:normAutofit fontScale="90000"/>
          </a:bodyPr>
          <a:lstStyle/>
          <a:p>
            <a:br>
              <a:rPr lang="fr-FR" sz="2400" b="1" dirty="0">
                <a:solidFill>
                  <a:srgbClr val="414042"/>
                </a:solidFill>
                <a:latin typeface="Helvetica" panose="020B0604020202020204" pitchFamily="34" charset="0"/>
                <a:ea typeface="Times New Roman" panose="02020603050405020304" pitchFamily="18" charset="0"/>
              </a:rPr>
            </a:br>
            <a:br>
              <a:rPr lang="fr-FR" sz="2400" b="1" dirty="0">
                <a:solidFill>
                  <a:srgbClr val="414042"/>
                </a:solidFill>
                <a:latin typeface="Helvetica" panose="020B0604020202020204" pitchFamily="34" charset="0"/>
                <a:ea typeface="Times New Roman" panose="02020603050405020304" pitchFamily="18" charset="0"/>
              </a:rPr>
            </a:br>
            <a: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Propose: 1 poste</a:t>
            </a:r>
            <a:b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br>
            <a:r>
              <a:rPr lang="fr-FR" sz="2200" b="1"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Aide-soignant / Aide-soignante (H/F)</a:t>
            </a:r>
            <a:br>
              <a:rPr lang="fr-FR" sz="2200" b="1" dirty="0">
                <a:effectLst/>
                <a:latin typeface="Helvetica" panose="020B0604020202020204" pitchFamily="34" charset="0"/>
                <a:ea typeface="Calibri" panose="020F0502020204030204" pitchFamily="34" charset="0"/>
                <a:cs typeface="Helvetica" panose="020B0604020202020204" pitchFamily="34" charset="0"/>
              </a:rPr>
            </a:br>
            <a:br>
              <a:rPr lang="fr-FR" sz="2400" b="1"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br>
            <a:endParaRPr lang="fr-FR" sz="2400" b="1" dirty="0">
              <a:latin typeface="Helvetica" panose="020B0604020202020204" pitchFamily="34" charset="0"/>
              <a:cs typeface="Helvetica" panose="020B0604020202020204" pitchFamily="34" charset="0"/>
            </a:endParaRPr>
          </a:p>
        </p:txBody>
      </p:sp>
      <p:sp>
        <p:nvSpPr>
          <p:cNvPr id="3" name="Sous-titre 2"/>
          <p:cNvSpPr>
            <a:spLocks noGrp="1"/>
          </p:cNvSpPr>
          <p:nvPr>
            <p:ph type="subTitle" idx="1"/>
          </p:nvPr>
        </p:nvSpPr>
        <p:spPr>
          <a:xfrm>
            <a:off x="688980" y="1439488"/>
            <a:ext cx="7699444" cy="923330"/>
          </a:xfrm>
        </p:spPr>
        <p:txBody>
          <a:bodyPr>
            <a:noAutofit/>
          </a:bodyPr>
          <a:lstStyle/>
          <a:p>
            <a:r>
              <a:rPr lang="fr-FR" sz="1600" dirty="0">
                <a:solidFill>
                  <a:srgbClr val="414042"/>
                </a:solidFill>
                <a:latin typeface="Helvetica" panose="020B0604020202020204" pitchFamily="34" charset="0"/>
                <a:ea typeface="Times New Roman" panose="02020603050405020304" pitchFamily="18" charset="0"/>
              </a:rPr>
              <a:t>L</a:t>
            </a:r>
            <a:r>
              <a:rPr lang="fr-FR" sz="1600" dirty="0">
                <a:solidFill>
                  <a:srgbClr val="414042"/>
                </a:solidFill>
                <a:effectLst/>
                <a:latin typeface="Helvetica" panose="020B0604020202020204" pitchFamily="34" charset="0"/>
                <a:ea typeface="Times New Roman" panose="02020603050405020304" pitchFamily="18" charset="0"/>
              </a:rPr>
              <a:t>'EHPAD Sainte-Elisabeth à Rochefort-Montagne, établissement relevant de la fonction publique hospitalière,</a:t>
            </a:r>
            <a:r>
              <a:rPr lang="fr-FR" sz="1600" dirty="0">
                <a:solidFill>
                  <a:srgbClr val="414042"/>
                </a:solidFill>
                <a:latin typeface="Helvetica" panose="020B0604020202020204" pitchFamily="34" charset="0"/>
                <a:ea typeface="Times New Roman" panose="02020603050405020304" pitchFamily="18" charset="0"/>
              </a:rPr>
              <a:t> accueille</a:t>
            </a:r>
            <a:r>
              <a:rPr lang="fr-FR" sz="1600" dirty="0">
                <a:solidFill>
                  <a:srgbClr val="414042"/>
                </a:solidFill>
                <a:effectLst/>
                <a:latin typeface="Helvetica" panose="020B0604020202020204" pitchFamily="34" charset="0"/>
                <a:ea typeface="Times New Roman" panose="02020603050405020304" pitchFamily="18" charset="0"/>
              </a:rPr>
              <a:t> 90 résidents repartis sur 6 unités.</a:t>
            </a:r>
          </a:p>
          <a:p>
            <a:r>
              <a:rPr lang="fr-FR" sz="1600" dirty="0">
                <a:solidFill>
                  <a:schemeClr val="bg1"/>
                </a:solidFill>
                <a:effectLst/>
                <a:highlight>
                  <a:srgbClr val="000000"/>
                </a:highlight>
                <a:latin typeface="Helvetica" panose="020B0604020202020204" pitchFamily="34" charset="0"/>
                <a:ea typeface="Times New Roman" panose="02020603050405020304" pitchFamily="18" charset="0"/>
                <a:cs typeface="Helvetica" panose="020B0604020202020204" pitchFamily="34" charset="0"/>
              </a:rPr>
              <a:t>POSTE A POURVOIR RAPIDEMENT</a:t>
            </a:r>
            <a:endParaRPr lang="fr-FR" sz="1600" dirty="0">
              <a:solidFill>
                <a:schemeClr val="bg1"/>
              </a:solidFill>
              <a:highlight>
                <a:srgbClr val="000000"/>
              </a:highlight>
              <a:latin typeface="Helvetica" panose="020B0604020202020204" pitchFamily="34" charset="0"/>
              <a:cs typeface="Helvetica" panose="020B0604020202020204" pitchFamily="34" charset="0"/>
            </a:endParaRPr>
          </a:p>
        </p:txBody>
      </p:sp>
      <p:sp>
        <p:nvSpPr>
          <p:cNvPr id="4" name="ZoneTexte 3">
            <a:extLst>
              <a:ext uri="{FF2B5EF4-FFF2-40B4-BE49-F238E27FC236}">
                <a16:creationId xmlns:a16="http://schemas.microsoft.com/office/drawing/2014/main" id="{846BA2CD-7417-4B17-A4FA-D441CD128DE1}"/>
              </a:ext>
            </a:extLst>
          </p:cNvPr>
          <p:cNvSpPr txBox="1"/>
          <p:nvPr/>
        </p:nvSpPr>
        <p:spPr>
          <a:xfrm>
            <a:off x="5436096" y="473075"/>
            <a:ext cx="3024336" cy="923330"/>
          </a:xfrm>
          <a:prstGeom prst="rect">
            <a:avLst/>
          </a:prstGeom>
          <a:noFill/>
        </p:spPr>
        <p:txBody>
          <a:bodyPr wrap="square" rtlCol="0">
            <a:spAutoFit/>
          </a:bodyPr>
          <a:lstStyle/>
          <a:p>
            <a:r>
              <a:rPr lang="fr-FR" sz="1800" dirty="0">
                <a:solidFill>
                  <a:srgbClr val="414042"/>
                </a:solidFill>
                <a:effectLst/>
                <a:latin typeface="Helvetica" panose="020B0604020202020204" pitchFamily="34" charset="0"/>
                <a:ea typeface="Times New Roman" panose="02020603050405020304" pitchFamily="18" charset="0"/>
              </a:rPr>
              <a:t>Contrat à durée déterminée  3 Mois    </a:t>
            </a:r>
            <a:r>
              <a:rPr lang="fr-FR" dirty="0">
                <a:solidFill>
                  <a:srgbClr val="414042"/>
                </a:solidFill>
                <a:latin typeface="Helvetica" panose="020B0604020202020204" pitchFamily="34" charset="0"/>
              </a:rPr>
              <a:t>35H/semaine</a:t>
            </a:r>
          </a:p>
          <a:p>
            <a:r>
              <a:rPr lang="fr-FR" sz="18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Contrat renouvelable</a:t>
            </a:r>
            <a:endParaRPr lang="fr-FR" dirty="0"/>
          </a:p>
        </p:txBody>
      </p:sp>
      <p:sp>
        <p:nvSpPr>
          <p:cNvPr id="5" name="ZoneTexte 4">
            <a:extLst>
              <a:ext uri="{FF2B5EF4-FFF2-40B4-BE49-F238E27FC236}">
                <a16:creationId xmlns:a16="http://schemas.microsoft.com/office/drawing/2014/main" id="{C94BCB01-AF59-4188-B670-AF6A927A2B23}"/>
              </a:ext>
            </a:extLst>
          </p:cNvPr>
          <p:cNvSpPr txBox="1"/>
          <p:nvPr/>
        </p:nvSpPr>
        <p:spPr>
          <a:xfrm>
            <a:off x="6797718" y="2362818"/>
            <a:ext cx="2304256" cy="800219"/>
          </a:xfrm>
          <a:prstGeom prst="rect">
            <a:avLst/>
          </a:prstGeom>
          <a:noFill/>
        </p:spPr>
        <p:txBody>
          <a:bodyPr wrap="square" rtlCol="0">
            <a:spAutoFit/>
          </a:bodyPr>
          <a:lstStyle/>
          <a:p>
            <a:r>
              <a:rPr lang="fr-FR" sz="1400" b="1" dirty="0">
                <a:effectLst/>
                <a:latin typeface="Helvetica" panose="020B0604020202020204" pitchFamily="34" charset="0"/>
                <a:ea typeface="Times New Roman" panose="02020603050405020304" pitchFamily="18" charset="0"/>
                <a:cs typeface="Times New Roman" panose="02020603050405020304" pitchFamily="18" charset="0"/>
              </a:rPr>
              <a:t>Salaire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 Grille fonction publique hospital</a:t>
            </a:r>
            <a:r>
              <a:rPr lang="fr-FR" sz="1400" dirty="0">
                <a:solidFill>
                  <a:srgbClr val="414042"/>
                </a:solidFill>
                <a:latin typeface="Helvetica" panose="020B0604020202020204" pitchFamily="34" charset="0"/>
                <a:ea typeface="Times New Roman" panose="02020603050405020304" pitchFamily="18" charset="0"/>
                <a:cs typeface="Times New Roman" panose="02020603050405020304" pitchFamily="18" charset="0"/>
              </a:rPr>
              <a:t>ière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6" name="ZoneTexte 5">
            <a:extLst>
              <a:ext uri="{FF2B5EF4-FFF2-40B4-BE49-F238E27FC236}">
                <a16:creationId xmlns:a16="http://schemas.microsoft.com/office/drawing/2014/main" id="{E8C00053-9B05-4C10-BA96-873C73A4C72A}"/>
              </a:ext>
            </a:extLst>
          </p:cNvPr>
          <p:cNvSpPr txBox="1"/>
          <p:nvPr/>
        </p:nvSpPr>
        <p:spPr>
          <a:xfrm>
            <a:off x="552018" y="2405901"/>
            <a:ext cx="8196446" cy="4249561"/>
          </a:xfrm>
          <a:prstGeom prst="rect">
            <a:avLst/>
          </a:prstGeom>
          <a:noFill/>
        </p:spPr>
        <p:txBody>
          <a:bodyPr wrap="square" rtlCol="0">
            <a:spAutoFit/>
          </a:bodyPr>
          <a:lstStyle/>
          <a:p>
            <a:r>
              <a:rPr lang="fr-FR" sz="1400" b="1" cap="all" dirty="0">
                <a:effectLst/>
                <a:latin typeface="Helvetica" panose="020B0604020202020204" pitchFamily="34" charset="0"/>
                <a:ea typeface="Times New Roman" panose="02020603050405020304" pitchFamily="18" charset="0"/>
                <a:cs typeface="Times New Roman" panose="02020603050405020304" pitchFamily="18" charset="0"/>
              </a:rPr>
              <a:t>PROFIL SOUHAITÉ</a:t>
            </a:r>
          </a:p>
          <a:p>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Expérience: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Débutant accepté</a:t>
            </a:r>
          </a:p>
          <a:p>
            <a:r>
              <a:rPr lang="fr-FR" sz="14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Diplôme d'Etat Aide Soignant</a:t>
            </a:r>
            <a:endParaRPr lang="fr-FR" sz="1400" dirty="0">
              <a:solidFill>
                <a:srgbClr val="414042"/>
              </a:solidFill>
              <a:effectLst/>
              <a:highlight>
                <a:srgbClr val="000000"/>
              </a:highlight>
              <a:latin typeface="Helvetica" panose="020B0604020202020204" pitchFamily="34" charset="0"/>
              <a:ea typeface="Calibri" panose="020F0502020204030204" pitchFamily="34" charset="0"/>
              <a:cs typeface="Helvetica" panose="020B0604020202020204" pitchFamily="34" charset="0"/>
            </a:endParaRPr>
          </a:p>
          <a:p>
            <a:pPr>
              <a:spcAft>
                <a:spcPts val="800"/>
              </a:spcAft>
            </a:pPr>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Savoirs et savoir-faire: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428625"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Réaliser la surveillance de l'état de santé des résidents, l'accompagnement dans les gestes de la vie quotidienne, les soins d'hygiène et de confort selon la préconisation médicale, distribuer les médicaments et informer l'infirmier des manifestations anormales ou des risques de chutes, escarres. Respecter et appliquer les consignes du personnel soignant sous l'autorité de l'IDEC, ainsi que les soins de prévention, d'éducation à la santé et l'aide hôtellerie (service des repas). - Connaître les règles de sécurité pour l'installation et la mobilisation des patients Utiliser les règles d'hygiène et d'asepsie et appliquer les protocoles d'hygiène lors des soins - Procédures de retraitement des déchets- Diététique et Gériatrie</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171450" marR="428625"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Respecter et appliquer les protocoles de lutte contre les infections nosocomiales - Soins de nursing - Manipulation d'équipement (lit médicalisé, lève malade, ...)</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 </a:t>
            </a: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Désinfecter et décontaminer un équipement</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 </a:t>
            </a: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Entretenir un outil ou matériel</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171450" marR="428625" lvl="0"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Mesurer les paramètres vitaux du patient/résident, contrôler les dispositifs et appareillages médicaux et transmettre les informations à l'infirmier</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171450" marR="428625" lvl="0"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Réceptionner et distribuer le linge propre et procéder au tri du linge sale du service, du résident</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171450" marR="428625" lvl="0"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Repérer les modifications d'état du patient</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 </a:t>
            </a: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Réaliser un suivi d'activité</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 </a:t>
            </a: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Évacuer les déchets spéciaux</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171450" marR="428625" lvl="0" indent="-171450">
              <a:lnSpc>
                <a:spcPct val="107000"/>
              </a:lnSpc>
              <a:spcAft>
                <a:spcPts val="375"/>
              </a:spcAft>
              <a:buSzPts val="1000"/>
              <a:buFont typeface="Arial" panose="020B0604020202020204" pitchFamily="34" charset="0"/>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Collaborer avec l'ensemble des intervenants à la réalisation d'un objectif commun</a:t>
            </a:r>
            <a:r>
              <a:rPr lang="fr-FR" sz="1100"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 </a:t>
            </a:r>
          </a:p>
          <a:p>
            <a:pPr marL="171450" marR="428625" lvl="0" indent="-171450">
              <a:lnSpc>
                <a:spcPct val="107000"/>
              </a:lnSpc>
              <a:spcAft>
                <a:spcPts val="375"/>
              </a:spcAft>
              <a:buSzPts val="1000"/>
              <a:buFontTx/>
              <a:buChar char="-"/>
              <a:tabLst>
                <a:tab pos="457200" algn="l"/>
              </a:tabLst>
            </a:pP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p:txBody>
      </p:sp>
      <p:pic>
        <p:nvPicPr>
          <p:cNvPr id="8" name="Image 7">
            <a:extLst>
              <a:ext uri="{FF2B5EF4-FFF2-40B4-BE49-F238E27FC236}">
                <a16:creationId xmlns:a16="http://schemas.microsoft.com/office/drawing/2014/main" id="{58C7C2C6-81D7-4BC0-B12D-B115E5310A06}"/>
              </a:ext>
            </a:extLst>
          </p:cNvPr>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56326" y="-26768"/>
            <a:ext cx="1216660" cy="1223010"/>
          </a:xfrm>
          <a:prstGeom prst="rect">
            <a:avLst/>
          </a:prstGeom>
          <a:noFill/>
          <a:ln>
            <a:noFill/>
          </a:ln>
        </p:spPr>
      </p:pic>
    </p:spTree>
    <p:extLst>
      <p:ext uri="{BB962C8B-B14F-4D97-AF65-F5344CB8AC3E}">
        <p14:creationId xmlns:p14="http://schemas.microsoft.com/office/powerpoint/2010/main" val="309241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5" name="Picture 11" descr="C:\Users\Tom\AppData\Local\Microsoft\Windows\Temporary Internet Files\Content.IE5\KVSBUKP6\MPj04306570000[1].jpg"/>
          <p:cNvPicPr>
            <a:picLocks noChangeAspect="1" noChangeArrowheads="1"/>
          </p:cNvPicPr>
          <p:nvPr/>
        </p:nvPicPr>
        <p:blipFill>
          <a:blip r:embed="rId2" cstate="print">
            <a:duotone>
              <a:schemeClr val="accent5">
                <a:shade val="45000"/>
                <a:satMod val="135000"/>
              </a:schemeClr>
              <a:prstClr val="white"/>
            </a:duotone>
          </a:blip>
          <a:srcRect/>
          <a:stretch>
            <a:fillRect/>
          </a:stretch>
        </p:blipFill>
        <p:spPr bwMode="auto">
          <a:xfrm>
            <a:off x="0" y="0"/>
            <a:ext cx="9143999" cy="6858000"/>
          </a:xfrm>
          <a:prstGeom prst="rect">
            <a:avLst/>
          </a:prstGeom>
          <a:noFill/>
        </p:spPr>
      </p:pic>
      <p:sp>
        <p:nvSpPr>
          <p:cNvPr id="2" name="Titre 1"/>
          <p:cNvSpPr>
            <a:spLocks noGrp="1"/>
          </p:cNvSpPr>
          <p:nvPr>
            <p:ph type="ctrTitle"/>
          </p:nvPr>
        </p:nvSpPr>
        <p:spPr>
          <a:xfrm>
            <a:off x="327630" y="530514"/>
            <a:ext cx="4824536" cy="832312"/>
          </a:xfrm>
        </p:spPr>
        <p:txBody>
          <a:bodyPr>
            <a:normAutofit fontScale="90000"/>
          </a:bodyPr>
          <a:lstStyle/>
          <a:p>
            <a:br>
              <a:rPr lang="fr-FR" sz="2400" b="1" dirty="0">
                <a:solidFill>
                  <a:srgbClr val="414042"/>
                </a:solidFill>
                <a:latin typeface="Helvetica" panose="020B0604020202020204" pitchFamily="34" charset="0"/>
                <a:ea typeface="Times New Roman" panose="02020603050405020304" pitchFamily="18" charset="0"/>
              </a:rPr>
            </a:br>
            <a:br>
              <a:rPr lang="fr-FR" sz="2400" b="1" dirty="0">
                <a:solidFill>
                  <a:srgbClr val="414042"/>
                </a:solidFill>
                <a:latin typeface="Helvetica" panose="020B0604020202020204" pitchFamily="34" charset="0"/>
                <a:ea typeface="Times New Roman" panose="02020603050405020304" pitchFamily="18" charset="0"/>
              </a:rPr>
            </a:br>
            <a: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t>Propose: 1 poste</a:t>
            </a:r>
            <a:br>
              <a:rPr lang="fr-FR" sz="2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rPr>
            </a:br>
            <a:r>
              <a:rPr lang="fr-FR" sz="22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Infirmier / Infirmière de soins généraux</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br>
              <a:rPr lang="fr-FR" sz="2400" b="1"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br>
            <a:endParaRPr lang="fr-FR" sz="2400" b="1" dirty="0">
              <a:latin typeface="Helvetica" panose="020B0604020202020204" pitchFamily="34" charset="0"/>
              <a:cs typeface="Helvetica" panose="020B0604020202020204" pitchFamily="34" charset="0"/>
            </a:endParaRPr>
          </a:p>
        </p:txBody>
      </p:sp>
      <p:sp>
        <p:nvSpPr>
          <p:cNvPr id="3" name="Sous-titre 2"/>
          <p:cNvSpPr>
            <a:spLocks noGrp="1"/>
          </p:cNvSpPr>
          <p:nvPr>
            <p:ph type="subTitle" idx="1"/>
          </p:nvPr>
        </p:nvSpPr>
        <p:spPr>
          <a:xfrm>
            <a:off x="722277" y="1282492"/>
            <a:ext cx="7699444" cy="1066388"/>
          </a:xfrm>
        </p:spPr>
        <p:txBody>
          <a:bodyPr>
            <a:noAutofit/>
          </a:bodyPr>
          <a:lstStyle/>
          <a:p>
            <a:r>
              <a:rPr lang="fr-FR" sz="1600" dirty="0">
                <a:solidFill>
                  <a:srgbClr val="414042"/>
                </a:solidFill>
                <a:latin typeface="Helvetica" panose="020B0604020202020204" pitchFamily="34" charset="0"/>
                <a:ea typeface="Times New Roman" panose="02020603050405020304" pitchFamily="18" charset="0"/>
              </a:rPr>
              <a:t>L</a:t>
            </a:r>
            <a:r>
              <a:rPr lang="fr-FR" sz="1600" dirty="0">
                <a:solidFill>
                  <a:srgbClr val="414042"/>
                </a:solidFill>
                <a:effectLst/>
                <a:latin typeface="Helvetica" panose="020B0604020202020204" pitchFamily="34" charset="0"/>
                <a:ea typeface="Times New Roman" panose="02020603050405020304" pitchFamily="18" charset="0"/>
              </a:rPr>
              <a:t>'EHPAD Sainte-Elisabeth à Rochefort-Montagne, établissement relevant de la fonction publique hospitalière,</a:t>
            </a:r>
            <a:r>
              <a:rPr lang="fr-FR" sz="1600" dirty="0">
                <a:solidFill>
                  <a:srgbClr val="414042"/>
                </a:solidFill>
                <a:latin typeface="Helvetica" panose="020B0604020202020204" pitchFamily="34" charset="0"/>
                <a:ea typeface="Times New Roman" panose="02020603050405020304" pitchFamily="18" charset="0"/>
              </a:rPr>
              <a:t> accueille</a:t>
            </a:r>
            <a:r>
              <a:rPr lang="fr-FR" sz="1600" dirty="0">
                <a:solidFill>
                  <a:srgbClr val="414042"/>
                </a:solidFill>
                <a:effectLst/>
                <a:latin typeface="Helvetica" panose="020B0604020202020204" pitchFamily="34" charset="0"/>
                <a:ea typeface="Times New Roman" panose="02020603050405020304" pitchFamily="18" charset="0"/>
              </a:rPr>
              <a:t> 90 résidents repartis sur 6 unités.</a:t>
            </a:r>
          </a:p>
          <a:p>
            <a:endParaRPr lang="fr-FR" sz="1100" dirty="0">
              <a:effectLst/>
              <a:latin typeface="Helvetica" panose="020B0604020202020204" pitchFamily="34" charset="0"/>
              <a:ea typeface="Calibri" panose="020F0502020204030204" pitchFamily="34" charset="0"/>
              <a:cs typeface="Helvetica" panose="020B0604020202020204" pitchFamily="34" charset="0"/>
            </a:endParaRPr>
          </a:p>
          <a:p>
            <a:r>
              <a:rPr lang="fr-FR" sz="1600" dirty="0">
                <a:solidFill>
                  <a:schemeClr val="bg1"/>
                </a:solidFill>
                <a:effectLst/>
                <a:highlight>
                  <a:srgbClr val="000000"/>
                </a:highlight>
                <a:latin typeface="Helvetica" panose="020B0604020202020204" pitchFamily="34" charset="0"/>
                <a:ea typeface="Times New Roman" panose="02020603050405020304" pitchFamily="18" charset="0"/>
                <a:cs typeface="Helvetica" panose="020B0604020202020204" pitchFamily="34" charset="0"/>
              </a:rPr>
              <a:t>POSTE A POURVOIR RAPIDEMENT</a:t>
            </a:r>
            <a:endParaRPr lang="fr-FR" sz="1600" dirty="0">
              <a:solidFill>
                <a:schemeClr val="bg1"/>
              </a:solidFill>
              <a:highlight>
                <a:srgbClr val="000000"/>
              </a:highlight>
              <a:latin typeface="Helvetica" panose="020B0604020202020204" pitchFamily="34" charset="0"/>
              <a:cs typeface="Helvetica" panose="020B0604020202020204" pitchFamily="34" charset="0"/>
            </a:endParaRPr>
          </a:p>
        </p:txBody>
      </p:sp>
      <p:sp>
        <p:nvSpPr>
          <p:cNvPr id="4" name="ZoneTexte 3">
            <a:extLst>
              <a:ext uri="{FF2B5EF4-FFF2-40B4-BE49-F238E27FC236}">
                <a16:creationId xmlns:a16="http://schemas.microsoft.com/office/drawing/2014/main" id="{846BA2CD-7417-4B17-A4FA-D441CD128DE1}"/>
              </a:ext>
            </a:extLst>
          </p:cNvPr>
          <p:cNvSpPr txBox="1"/>
          <p:nvPr/>
        </p:nvSpPr>
        <p:spPr>
          <a:xfrm>
            <a:off x="5479796" y="559214"/>
            <a:ext cx="3024336" cy="523220"/>
          </a:xfrm>
          <a:prstGeom prst="rect">
            <a:avLst/>
          </a:prstGeom>
          <a:noFill/>
        </p:spPr>
        <p:txBody>
          <a:bodyPr wrap="square" rtlCol="0">
            <a:spAutoFit/>
          </a:bodyPr>
          <a:lstStyle/>
          <a:p>
            <a:r>
              <a:rPr lang="fr-FR" sz="1400" dirty="0">
                <a:solidFill>
                  <a:srgbClr val="414042"/>
                </a:solidFill>
                <a:effectLst/>
                <a:latin typeface="Helvetica" panose="020B0604020202020204" pitchFamily="34" charset="0"/>
                <a:ea typeface="Times New Roman" panose="02020603050405020304" pitchFamily="18" charset="0"/>
              </a:rPr>
              <a:t>Contrat à durée déterminée  </a:t>
            </a:r>
          </a:p>
          <a:p>
            <a:r>
              <a:rPr lang="fr-FR" sz="1400" dirty="0">
                <a:solidFill>
                  <a:srgbClr val="414042"/>
                </a:solidFill>
                <a:effectLst/>
                <a:latin typeface="Helvetica" panose="020B0604020202020204" pitchFamily="34" charset="0"/>
                <a:ea typeface="Times New Roman" panose="02020603050405020304" pitchFamily="18" charset="0"/>
              </a:rPr>
              <a:t>3 Mois    </a:t>
            </a:r>
            <a:r>
              <a:rPr lang="fr-FR" sz="1400" dirty="0">
                <a:solidFill>
                  <a:srgbClr val="414042"/>
                </a:solidFill>
                <a:latin typeface="Helvetica" panose="020B0604020202020204" pitchFamily="34" charset="0"/>
              </a:rPr>
              <a:t>35H/semaine</a:t>
            </a:r>
            <a:endParaRPr lang="fr-FR" sz="1400" dirty="0"/>
          </a:p>
        </p:txBody>
      </p:sp>
      <p:sp>
        <p:nvSpPr>
          <p:cNvPr id="5" name="ZoneTexte 4">
            <a:extLst>
              <a:ext uri="{FF2B5EF4-FFF2-40B4-BE49-F238E27FC236}">
                <a16:creationId xmlns:a16="http://schemas.microsoft.com/office/drawing/2014/main" id="{C94BCB01-AF59-4188-B670-AF6A927A2B23}"/>
              </a:ext>
            </a:extLst>
          </p:cNvPr>
          <p:cNvSpPr txBox="1"/>
          <p:nvPr/>
        </p:nvSpPr>
        <p:spPr>
          <a:xfrm>
            <a:off x="6660232" y="2221794"/>
            <a:ext cx="2304256" cy="800219"/>
          </a:xfrm>
          <a:prstGeom prst="rect">
            <a:avLst/>
          </a:prstGeom>
          <a:noFill/>
        </p:spPr>
        <p:txBody>
          <a:bodyPr wrap="square" rtlCol="0">
            <a:spAutoFit/>
          </a:bodyPr>
          <a:lstStyle/>
          <a:p>
            <a:r>
              <a:rPr lang="fr-FR" sz="1400" b="1" dirty="0">
                <a:effectLst/>
                <a:latin typeface="Helvetica" panose="020B0604020202020204" pitchFamily="34" charset="0"/>
                <a:ea typeface="Times New Roman" panose="02020603050405020304" pitchFamily="18" charset="0"/>
                <a:cs typeface="Times New Roman" panose="02020603050405020304" pitchFamily="18" charset="0"/>
              </a:rPr>
              <a:t>Salaire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 Grille fonction publique hospital</a:t>
            </a:r>
            <a:r>
              <a:rPr lang="fr-FR" sz="1400" dirty="0">
                <a:solidFill>
                  <a:srgbClr val="414042"/>
                </a:solidFill>
                <a:latin typeface="Helvetica" panose="020B0604020202020204" pitchFamily="34" charset="0"/>
                <a:ea typeface="Times New Roman" panose="02020603050405020304" pitchFamily="18" charset="0"/>
                <a:cs typeface="Times New Roman" panose="02020603050405020304" pitchFamily="18" charset="0"/>
              </a:rPr>
              <a:t>ière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6" name="ZoneTexte 5">
            <a:extLst>
              <a:ext uri="{FF2B5EF4-FFF2-40B4-BE49-F238E27FC236}">
                <a16:creationId xmlns:a16="http://schemas.microsoft.com/office/drawing/2014/main" id="{E8C00053-9B05-4C10-BA96-873C73A4C72A}"/>
              </a:ext>
            </a:extLst>
          </p:cNvPr>
          <p:cNvSpPr txBox="1"/>
          <p:nvPr/>
        </p:nvSpPr>
        <p:spPr>
          <a:xfrm>
            <a:off x="611560" y="2548938"/>
            <a:ext cx="8039962" cy="4154022"/>
          </a:xfrm>
          <a:prstGeom prst="rect">
            <a:avLst/>
          </a:prstGeom>
          <a:noFill/>
        </p:spPr>
        <p:txBody>
          <a:bodyPr wrap="square" rtlCol="0">
            <a:spAutoFit/>
          </a:bodyPr>
          <a:lstStyle/>
          <a:p>
            <a:r>
              <a:rPr lang="fr-FR" sz="1400" b="1" cap="all" dirty="0">
                <a:effectLst/>
                <a:latin typeface="Helvetica" panose="020B0604020202020204" pitchFamily="34" charset="0"/>
                <a:ea typeface="Times New Roman" panose="02020603050405020304" pitchFamily="18" charset="0"/>
                <a:cs typeface="Times New Roman" panose="02020603050405020304" pitchFamily="18" charset="0"/>
              </a:rPr>
              <a:t>PROFIL SOUHAITÉ</a:t>
            </a:r>
          </a:p>
          <a:p>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Expérience:</a:t>
            </a:r>
            <a:r>
              <a:rPr lang="fr-FR" sz="1400"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fr-FR" sz="1400" dirty="0">
                <a:effectLst/>
                <a:latin typeface="Helvetica" panose="020B0604020202020204" pitchFamily="34" charset="0"/>
                <a:ea typeface="Times New Roman" panose="02020603050405020304" pitchFamily="18" charset="0"/>
                <a:cs typeface="Times New Roman" panose="02020603050405020304" pitchFamily="18" charset="0"/>
              </a:rPr>
              <a:t>Débutant accepté</a:t>
            </a:r>
          </a:p>
          <a:p>
            <a:r>
              <a:rPr lang="fr-FR" sz="1400" b="1" dirty="0">
                <a:latin typeface="Helvetica" panose="020B0604020202020204" pitchFamily="34" charset="0"/>
                <a:ea typeface="Calibri" panose="020F0502020204030204" pitchFamily="34" charset="0"/>
                <a:cs typeface="Helvetica" panose="020B0604020202020204" pitchFamily="34" charset="0"/>
              </a:rPr>
              <a:t>Formation</a:t>
            </a:r>
            <a:r>
              <a:rPr lang="fr-FR" sz="1400" dirty="0">
                <a:latin typeface="Helvetica" panose="020B0604020202020204" pitchFamily="34" charset="0"/>
                <a:ea typeface="Calibri" panose="020F0502020204030204" pitchFamily="34" charset="0"/>
                <a:cs typeface="Helvetica" panose="020B0604020202020204" pitchFamily="34" charset="0"/>
              </a:rPr>
              <a:t>: </a:t>
            </a:r>
            <a:r>
              <a:rPr lang="fr-FR" sz="1400" dirty="0">
                <a:effectLst/>
                <a:latin typeface="Helvetica" panose="020B0604020202020204" pitchFamily="34" charset="0"/>
                <a:ea typeface="Times New Roman" panose="02020603050405020304" pitchFamily="18" charset="0"/>
                <a:cs typeface="Helvetica" panose="020B0604020202020204" pitchFamily="34" charset="0"/>
              </a:rPr>
              <a:t>Diplôme d'Etat d'infirmier </a:t>
            </a:r>
          </a:p>
          <a:p>
            <a:endParaRPr lang="fr-FR" sz="1400" b="1" dirty="0">
              <a:solidFill>
                <a:srgbClr val="414042"/>
              </a:solidFill>
              <a:latin typeface="Helvetica" panose="020B0604020202020204" pitchFamily="34" charset="0"/>
              <a:ea typeface="Times New Roman" panose="02020603050405020304" pitchFamily="18" charset="0"/>
              <a:cs typeface="Helvetica" panose="020B0604020202020204" pitchFamily="34" charset="0"/>
            </a:endParaRPr>
          </a:p>
          <a:p>
            <a:r>
              <a:rPr lang="fr-FR" sz="1400" b="1" dirty="0">
                <a:solidFill>
                  <a:srgbClr val="414042"/>
                </a:solidFill>
                <a:effectLst/>
                <a:latin typeface="Helvetica" panose="020B0604020202020204" pitchFamily="34" charset="0"/>
                <a:ea typeface="Times New Roman" panose="02020603050405020304" pitchFamily="18" charset="0"/>
                <a:cs typeface="Times New Roman" panose="02020603050405020304" pitchFamily="18" charset="0"/>
              </a:rPr>
              <a:t>Savoirs et savoir-faire: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28625" lvl="0" indent="-342900">
              <a:lnSpc>
                <a:spcPct val="107000"/>
              </a:lnSpc>
              <a:spcAft>
                <a:spcPts val="375"/>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Cerner l'état du patient (clinique, psychologique) et consigner les informations recueillies dans le dossier médical</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342900" marR="428625" lvl="0" indent="-342900">
              <a:lnSpc>
                <a:spcPct val="107000"/>
              </a:lnSpc>
              <a:spcAft>
                <a:spcPts val="375"/>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Organiser le plan de soins infirmiers selon les besoins des patients et préparer le chariot de soins ou la trousse médicale</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342900" marR="428625" lvl="0" indent="-342900">
              <a:lnSpc>
                <a:spcPct val="107000"/>
              </a:lnSpc>
              <a:spcAft>
                <a:spcPts val="375"/>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Réaliser les soins infirmiers, communiquer avec le patient (ressenti, douleur, ...) et actualiser le dossier de soins infirmiers (incidents, modifications d'état clinique, ...)</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342900" marR="428625" lvl="0" indent="-342900">
              <a:lnSpc>
                <a:spcPct val="107000"/>
              </a:lnSpc>
              <a:spcAft>
                <a:spcPts val="375"/>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Surveiller l'état clinique du patient (constantes, fonctions d'élimination, comportement, ...) et informer l'équipe soignante/médicale sur l'évolution de l'état clinique</a:t>
            </a:r>
            <a:endParaRPr lang="fr-FR" sz="1100" dirty="0">
              <a:solidFill>
                <a:srgbClr val="414042"/>
              </a:solidFill>
              <a:effectLst/>
              <a:latin typeface="Helvetica" panose="020B0604020202020204" pitchFamily="34" charset="0"/>
              <a:ea typeface="Calibri" panose="020F0502020204030204" pitchFamily="34" charset="0"/>
              <a:cs typeface="Helvetica" panose="020B0604020202020204" pitchFamily="34" charset="0"/>
            </a:endParaRPr>
          </a:p>
          <a:p>
            <a:pPr marL="342900" marR="428625" lvl="0" indent="-342900">
              <a:lnSpc>
                <a:spcPct val="107000"/>
              </a:lnSpc>
              <a:spcAft>
                <a:spcPts val="375"/>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Réaliser ou contrôler les soins d'hygiène, de confort et apporter une aide au patient (levé, marche, soins post opératoires...)</a:t>
            </a:r>
          </a:p>
          <a:p>
            <a:pPr marL="342900" marR="428625" lvl="0" indent="-342900">
              <a:lnSpc>
                <a:spcPct val="107000"/>
              </a:lnSpc>
              <a:spcAft>
                <a:spcPts val="800"/>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Dispenser des soins de nature préventive, curative ou palliative visant à promouvoir, maintenir et restaurer la santé des résidents. Evaluer l'état de santé des résidents et de les accompagner chaque jour. </a:t>
            </a:r>
          </a:p>
          <a:p>
            <a:pPr marL="342900" marR="428625" lvl="0" indent="-342900">
              <a:lnSpc>
                <a:spcPct val="107000"/>
              </a:lnSpc>
              <a:spcAft>
                <a:spcPts val="800"/>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Analyser et synthétiser des informations permettant la prise en charge de la personne soignée et la continuité des soins. - Organiser et coordonner des interventions soignantes. </a:t>
            </a:r>
          </a:p>
          <a:p>
            <a:pPr marL="342900" marR="428625" lvl="0" indent="-342900">
              <a:lnSpc>
                <a:spcPct val="107000"/>
              </a:lnSpc>
              <a:spcAft>
                <a:spcPts val="800"/>
              </a:spcAft>
              <a:buSzPts val="1000"/>
              <a:buFont typeface="Symbol" panose="05050102010706020507" pitchFamily="18" charset="2"/>
              <a:buChar char=""/>
              <a:tabLst>
                <a:tab pos="457200" algn="l"/>
              </a:tabLst>
            </a:pPr>
            <a:r>
              <a:rPr lang="fr-FR" sz="1100" dirty="0">
                <a:solidFill>
                  <a:srgbClr val="414042"/>
                </a:solidFill>
                <a:effectLst/>
                <a:latin typeface="Helvetica" panose="020B0604020202020204" pitchFamily="34" charset="0"/>
                <a:ea typeface="Times New Roman" panose="02020603050405020304" pitchFamily="18" charset="0"/>
                <a:cs typeface="Helvetica" panose="020B0604020202020204" pitchFamily="34" charset="0"/>
              </a:rPr>
              <a:t>Accompagner une personne dans la réalisation de ses soins quotidiens </a:t>
            </a:r>
            <a:endParaRPr lang="fr-FR" sz="1100" dirty="0">
              <a:solidFill>
                <a:srgbClr val="414042"/>
              </a:solidFill>
              <a:effectLst/>
              <a:highlight>
                <a:srgbClr val="000000"/>
              </a:highlight>
              <a:latin typeface="Helvetica" panose="020B0604020202020204" pitchFamily="34" charset="0"/>
              <a:ea typeface="Calibri" panose="020F0502020204030204" pitchFamily="34" charset="0"/>
              <a:cs typeface="Helvetica" panose="020B0604020202020204" pitchFamily="34" charset="0"/>
            </a:endParaRPr>
          </a:p>
        </p:txBody>
      </p:sp>
      <p:pic>
        <p:nvPicPr>
          <p:cNvPr id="8" name="Image 7">
            <a:extLst>
              <a:ext uri="{FF2B5EF4-FFF2-40B4-BE49-F238E27FC236}">
                <a16:creationId xmlns:a16="http://schemas.microsoft.com/office/drawing/2014/main" id="{2E6F1654-3D1A-40C3-9133-C221DFC43DD6}"/>
              </a:ext>
            </a:extLst>
          </p:cNvPr>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56326" y="-26768"/>
            <a:ext cx="1216660" cy="1223010"/>
          </a:xfrm>
          <a:prstGeom prst="rect">
            <a:avLst/>
          </a:prstGeom>
          <a:noFill/>
          <a:ln>
            <a:noFill/>
          </a:ln>
        </p:spPr>
      </p:pic>
    </p:spTree>
    <p:extLst>
      <p:ext uri="{BB962C8B-B14F-4D97-AF65-F5344CB8AC3E}">
        <p14:creationId xmlns:p14="http://schemas.microsoft.com/office/powerpoint/2010/main" val="203360651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cquiredFrom xmlns="6d93d202-47fc-4405-873a-cab67cc5f1b2" xsi:nil="true"/>
    <IsSearchable xmlns="6d93d202-47fc-4405-873a-cab67cc5f1b2">true</IsSearchable>
    <EditorialStatus xmlns="6d93d202-47fc-4405-873a-cab67cc5f1b2">Complete</EditorialStatus>
    <OriginAsset xmlns="6d93d202-47fc-4405-873a-cab67cc5f1b2" xsi:nil="true"/>
    <ThumbnailAssetId xmlns="6d93d202-47fc-4405-873a-cab67cc5f1b2" xsi:nil="true"/>
    <TrustLevel xmlns="6d93d202-47fc-4405-873a-cab67cc5f1b2">3 Community New</TrustLevel>
    <MarketSpecific xmlns="6d93d202-47fc-4405-873a-cab67cc5f1b2">true</MarketSpecific>
    <TPNamespace xmlns="6d93d202-47fc-4405-873a-cab67cc5f1b2" xsi:nil="true"/>
    <DirectSourceMarket xmlns="6d93d202-47fc-4405-873a-cab67cc5f1b2">english</DirectSourceMarket>
    <MachineTranslated xmlns="6d93d202-47fc-4405-873a-cab67cc5f1b2">false</MachineTranslated>
    <PlannedPubDate xmlns="6d93d202-47fc-4405-873a-cab67cc5f1b2" xsi:nil="true"/>
    <SubmitterId xmlns="6d93d202-47fc-4405-873a-cab67cc5f1b2">9c60ae39-ee33-43c2-b863-454968d0f2cc</SubmitterId>
    <Downloads xmlns="6d93d202-47fc-4405-873a-cab67cc5f1b2">0</Downloads>
    <OriginalSourceMarket xmlns="6d93d202-47fc-4405-873a-cab67cc5f1b2">english</OriginalSourceMarket>
    <PublishTargets xmlns="6d93d202-47fc-4405-873a-cab67cc5f1b2">OfficeOnline</PublishTargets>
    <ArtSampleDocs xmlns="6d93d202-47fc-4405-873a-cab67cc5f1b2" xsi:nil="true"/>
    <ApprovalLog xmlns="6d93d202-47fc-4405-873a-cab67cc5f1b2" xsi:nil="true"/>
    <ApprovalStatus xmlns="6d93d202-47fc-4405-873a-cab67cc5f1b2">InProgress</ApprovalStatus>
    <TPComponent xmlns="6d93d202-47fc-4405-873a-cab67cc5f1b2">PPTFiles</TPComponent>
    <EditorialTags xmlns="6d93d202-47fc-4405-873a-cab67cc5f1b2" xsi:nil="true"/>
    <TPExecutable xmlns="6d93d202-47fc-4405-873a-cab67cc5f1b2" xsi:nil="true"/>
    <LastHandOff xmlns="6d93d202-47fc-4405-873a-cab67cc5f1b2" xsi:nil="true"/>
    <BusinessGroup xmlns="6d93d202-47fc-4405-873a-cab67cc5f1b2" xsi:nil="true"/>
    <TPAppVersion xmlns="6d93d202-47fc-4405-873a-cab67cc5f1b2">12</TPAppVersion>
    <VoteCount xmlns="6d93d202-47fc-4405-873a-cab67cc5f1b2" xsi:nil="true"/>
    <APAuthor xmlns="6d93d202-47fc-4405-873a-cab67cc5f1b2">
      <UserInfo>
        <DisplayName>_o14migrate</DisplayName>
        <AccountId>266</AccountId>
        <AccountType/>
      </UserInfo>
    </APAuthor>
    <TPCommandLine xmlns="6d93d202-47fc-4405-873a-cab67cc5f1b2">{PP} /n {FilePath}</TPCommandLine>
    <UACurrentWords xmlns="6d93d202-47fc-4405-873a-cab67cc5f1b2" xsi:nil="true"/>
    <AssetId xmlns="6d93d202-47fc-4405-873a-cab67cc5f1b2">TP030007477</AssetId>
    <Manager xmlns="6d93d202-47fc-4405-873a-cab67cc5f1b2" xsi:nil="true"/>
    <NumericId xmlns="6d93d202-47fc-4405-873a-cab67cc5f1b2">-1</NumericId>
    <Component xmlns="64acb2c5-0a2b-4bda-bd34-58e36cbb80d2" xsi:nil="true"/>
    <HandoffToMSDN xmlns="6d93d202-47fc-4405-873a-cab67cc5f1b2" xsi:nil="true"/>
    <Markets xmlns="6d93d202-47fc-4405-873a-cab67cc5f1b2">
      <Value>2</Value>
    </Markets>
    <UALocComments xmlns="6d93d202-47fc-4405-873a-cab67cc5f1b2" xsi:nil="true"/>
    <UALocRecommendation xmlns="6d93d202-47fc-4405-873a-cab67cc5f1b2">Localize</UALocRecommendation>
    <AssetStart xmlns="6d93d202-47fc-4405-873a-cab67cc5f1b2">2010-04-16T14:31:53+00:00</AssetStart>
    <CrawlForDependencies xmlns="6d93d202-47fc-4405-873a-cab67cc5f1b2">false</CrawlForDependencies>
    <LastModifiedDateTime xmlns="6d93d202-47fc-4405-873a-cab67cc5f1b2" xsi:nil="true"/>
    <LastPublishResultLookup xmlns="6d93d202-47fc-4405-873a-cab67cc5f1b2" xsi:nil="true"/>
    <PublishStatusLookup xmlns="6d93d202-47fc-4405-873a-cab67cc5f1b2">
      <Value>328793</Value>
      <Value>502622</Value>
    </PublishStatusLookup>
    <AverageRating xmlns="6d93d202-47fc-4405-873a-cab67cc5f1b2" xsi:nil="true"/>
    <CSXUpdate xmlns="6d93d202-47fc-4405-873a-cab67cc5f1b2">false</CSXUpdate>
    <UAProjectedTotalWords xmlns="6d93d202-47fc-4405-873a-cab67cc5f1b2" xsi:nil="true"/>
    <AssetExpire xmlns="6d93d202-47fc-4405-873a-cab67cc5f1b2">2100-01-01T00:00:00+00:00</AssetExpire>
    <AssetType xmlns="6d93d202-47fc-4405-873a-cab67cc5f1b2">TP</AssetType>
    <IntlLangReviewDate xmlns="6d93d202-47fc-4405-873a-cab67cc5f1b2" xsi:nil="true"/>
    <TPFriendlyName xmlns="6d93d202-47fc-4405-873a-cab67cc5f1b2">Thème santé - Examen</TPFriendlyName>
    <IntlLangReview xmlns="6d93d202-47fc-4405-873a-cab67cc5f1b2" xsi:nil="true"/>
    <OOCacheId xmlns="6d93d202-47fc-4405-873a-cab67cc5f1b2" xsi:nil="true"/>
    <PolicheckWords xmlns="6d93d202-47fc-4405-873a-cab67cc5f1b2" xsi:nil="true"/>
    <TemplateStatus xmlns="6d93d202-47fc-4405-873a-cab67cc5f1b2">Complete</TemplateStatus>
    <CSXSubmissionMarket xmlns="6d93d202-47fc-4405-873a-cab67cc5f1b2" xsi:nil="true"/>
    <FriendlyTitle xmlns="6d93d202-47fc-4405-873a-cab67cc5f1b2" xsi:nil="true"/>
    <TPLaunchHelpLinkType xmlns="6d93d202-47fc-4405-873a-cab67cc5f1b2" xsi:nil="true"/>
    <Providers xmlns="6d93d202-47fc-4405-873a-cab67cc5f1b2" xsi:nil="true"/>
    <SourceTitle xmlns="6d93d202-47fc-4405-873a-cab67cc5f1b2">Thème santé - Examen</SourceTitle>
    <TemplateTemplateType xmlns="6d93d202-47fc-4405-873a-cab67cc5f1b2">PowerPoint 12 Default</TemplateTemplateType>
    <TimesCloned xmlns="6d93d202-47fc-4405-873a-cab67cc5f1b2" xsi:nil="true"/>
    <ClipArtFilename xmlns="6d93d202-47fc-4405-873a-cab67cc5f1b2" xsi:nil="true"/>
    <APDescription xmlns="6d93d202-47fc-4405-873a-cab67cc5f1b2" xsi:nil="true"/>
    <TPApplication xmlns="6d93d202-47fc-4405-873a-cab67cc5f1b2">PowerPoint</TPApplication>
    <CSXHash xmlns="6d93d202-47fc-4405-873a-cab67cc5f1b2">Fp26vEW7Nm9TnUg06vcTP6cbAl0=</CSXHash>
    <PrimaryImageGen xmlns="6d93d202-47fc-4405-873a-cab67cc5f1b2">true</PrimaryImageGen>
    <ContentItem xmlns="6d93d202-47fc-4405-873a-cab67cc5f1b2" xsi:nil="true"/>
    <IsDeleted xmlns="6d93d202-47fc-4405-873a-cab67cc5f1b2">false</IsDeleted>
    <ShowIn xmlns="6d93d202-47fc-4405-873a-cab67cc5f1b2">Show everywhere</ShowIn>
    <BugNumber xmlns="6d93d202-47fc-4405-873a-cab67cc5f1b2" xsi:nil="true"/>
    <LegacyData xmlns="6d93d202-47fc-4405-873a-cab67cc5f1b2">ListingID:;Manager:;BuildStatus:Publish Passed;MockupPath:</LegacyData>
    <TPLaunchHelpLink xmlns="6d93d202-47fc-4405-873a-cab67cc5f1b2" xsi:nil="true"/>
    <Milestone xmlns="6d93d202-47fc-4405-873a-cab67cc5f1b2" xsi:nil="true"/>
    <UANotes xmlns="6d93d202-47fc-4405-873a-cab67cc5f1b2" xsi:nil="true"/>
    <Description0 xmlns="64acb2c5-0a2b-4bda-bd34-58e36cbb80d2" xsi:nil="true"/>
    <IntlLangReviewer xmlns="6d93d202-47fc-4405-873a-cab67cc5f1b2" xsi:nil="true"/>
    <IntlLocPriority xmlns="6d93d202-47fc-4405-873a-cab67cc5f1b2" xsi:nil="true"/>
    <OpenTemplate xmlns="6d93d202-47fc-4405-873a-cab67cc5f1b2">true</OpenTemplate>
    <Provider xmlns="6d93d202-47fc-4405-873a-cab67cc5f1b2" xsi:nil="true"/>
    <CSXSubmissionDate xmlns="6d93d202-47fc-4405-873a-cab67cc5f1b2">2009-10-10T07:00:00+00:00</CSXSubmissionDate>
    <TPClientViewer xmlns="6d93d202-47fc-4405-873a-cab67cc5f1b2" xsi:nil="true"/>
    <DSATActionTaken xmlns="6d93d202-47fc-4405-873a-cab67cc5f1b2" xsi:nil="true"/>
    <APEditor xmlns="6d93d202-47fc-4405-873a-cab67cc5f1b2">
      <UserInfo>
        <DisplayName>_o14migrate</DisplayName>
        <AccountId>266</AccountId>
        <AccountType/>
      </UserInfo>
    </APEditor>
    <TPInstallLocation xmlns="6d93d202-47fc-4405-873a-cab67cc5f1b2">{My Templates}</TPInstallLocation>
    <OutputCachingOn xmlns="6d93d202-47fc-4405-873a-cab67cc5f1b2">false</OutputCachingOn>
    <ParentAssetId xmlns="6d93d202-47fc-4405-873a-cab67cc5f1b2" xsi:nil="true"/>
    <LocManualTestRequired xmlns="6d93d202-47fc-4405-873a-cab67cc5f1b2">false</LocManualTestRequired>
    <LocalizationTagsTaxHTField0 xmlns="6d93d202-47fc-4405-873a-cab67cc5f1b2">
      <Terms xmlns="http://schemas.microsoft.com/office/infopath/2007/PartnerControls"/>
    </LocalizationTagsTaxHTField0>
    <CampaignTagsTaxHTField0 xmlns="6d93d202-47fc-4405-873a-cab67cc5f1b2">
      <Terms xmlns="http://schemas.microsoft.com/office/infopath/2007/PartnerControls"/>
    </CampaignTagsTaxHTField0>
    <LocLastLocAttemptVersionLookup xmlns="6d93d202-47fc-4405-873a-cab67cc5f1b2">169933</LocLastLocAttemptVersionLookup>
    <InternalTagsTaxHTField0 xmlns="6d93d202-47fc-4405-873a-cab67cc5f1b2">
      <Terms xmlns="http://schemas.microsoft.com/office/infopath/2007/PartnerControls"/>
    </InternalTagsTaxHTField0>
    <LocRecommendedHandoff xmlns="6d93d202-47fc-4405-873a-cab67cc5f1b2" xsi:nil="true"/>
    <BlockPublish xmlns="6d93d202-47fc-4405-873a-cab67cc5f1b2">false</BlockPublish>
    <LocComments xmlns="6d93d202-47fc-4405-873a-cab67cc5f1b2" xsi:nil="true"/>
    <TaxCatchAll xmlns="6d93d202-47fc-4405-873a-cab67cc5f1b2"/>
    <OriginalRelease xmlns="6d93d202-47fc-4405-873a-cab67cc5f1b2">14</OriginalRelease>
    <RecommendationsModifier xmlns="6d93d202-47fc-4405-873a-cab67cc5f1b2" xsi:nil="true"/>
    <ScenarioTagsTaxHTField0 xmlns="6d93d202-47fc-4405-873a-cab67cc5f1b2">
      <Terms xmlns="http://schemas.microsoft.com/office/infopath/2007/PartnerControls"/>
    </ScenarioTagsTaxHTField0>
    <FeatureTagsTaxHTField0 xmlns="6d93d202-47fc-4405-873a-cab67cc5f1b2">
      <Terms xmlns="http://schemas.microsoft.com/office/infopath/2007/PartnerControls"/>
    </FeatureTagsTaxHTField0>
    <LocMarketGroupTiers2 xmlns="6d93d202-47fc-4405-873a-cab67cc5f1b2"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9924D1ECC420D47A2456556BC94F7370400BDF4491DEA4973499845289601F88B9F" ma:contentTypeVersion="55" ma:contentTypeDescription="Create a new document." ma:contentTypeScope="" ma:versionID="41eb558a2b826e6e4f9defd990175bec">
  <xsd:schema xmlns:xsd="http://www.w3.org/2001/XMLSchema" xmlns:xs="http://www.w3.org/2001/XMLSchema" xmlns:p="http://schemas.microsoft.com/office/2006/metadata/properties" xmlns:ns2="6d93d202-47fc-4405-873a-cab67cc5f1b2" xmlns:ns3="64acb2c5-0a2b-4bda-bd34-58e36cbb80d2" targetNamespace="http://schemas.microsoft.com/office/2006/metadata/properties" ma:root="true" ma:fieldsID="19deea0185cf7bc57eee9b90b1ba2ace" ns2:_="" ns3:_="">
    <xsd:import namespace="6d93d202-47fc-4405-873a-cab67cc5f1b2"/>
    <xsd:import namespace="64acb2c5-0a2b-4bda-bd34-58e36cbb80d2"/>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93d202-47fc-4405-873a-cab67cc5f1b2"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dc79c007-7f28-4db9-9ba1-525d19a3279b}"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80C6DD30-196A-4C6B-B1BF-A43F3B8ACD4F}" ma:internalName="CSXSubmissionMarket" ma:readOnly="false" ma:showField="MarketName" ma:web="6d93d202-47fc-4405-873a-cab67cc5f1b2">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bb16b974-ed24-4278-8820-8e232d38904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7E2D4CA2-442A-4FDA-AA57-71B8C7B2C53C}" ma:internalName="InProjectListLookup" ma:readOnly="true" ma:showField="InProjectLis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fd9a49dc-3dbf-4047-b62d-1d587abe7b40}"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7E2D4CA2-442A-4FDA-AA57-71B8C7B2C53C}" ma:internalName="LastCompleteVersionLookup" ma:readOnly="true" ma:showField="LastComplete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7E2D4CA2-442A-4FDA-AA57-71B8C7B2C53C}" ma:internalName="LastPreviewErrorLookup" ma:readOnly="true" ma:showField="LastPreview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7E2D4CA2-442A-4FDA-AA57-71B8C7B2C53C}" ma:internalName="LastPreviewResultLookup" ma:readOnly="true" ma:showField="LastPreview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7E2D4CA2-442A-4FDA-AA57-71B8C7B2C53C}" ma:internalName="LastPreviewAttemptDateLookup" ma:readOnly="true" ma:showField="LastPreview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7E2D4CA2-442A-4FDA-AA57-71B8C7B2C53C}" ma:internalName="LastPreviewedByLookup" ma:readOnly="true" ma:showField="LastPreview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7E2D4CA2-442A-4FDA-AA57-71B8C7B2C53C}" ma:internalName="LastPreviewTimeLookup" ma:readOnly="true" ma:showField="LastPreview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7E2D4CA2-442A-4FDA-AA57-71B8C7B2C53C}" ma:internalName="LastPreviewVersionLookup" ma:readOnly="true" ma:showField="LastPreview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7E2D4CA2-442A-4FDA-AA57-71B8C7B2C53C}" ma:internalName="LastPublishErrorLookup" ma:readOnly="true" ma:showField="LastPublish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7E2D4CA2-442A-4FDA-AA57-71B8C7B2C53C}" ma:internalName="LastPublishResultLookup" ma:readOnly="true" ma:showField="LastPublish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7E2D4CA2-442A-4FDA-AA57-71B8C7B2C53C}" ma:internalName="LastPublishAttemptDateLookup" ma:readOnly="true" ma:showField="LastPublish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7E2D4CA2-442A-4FDA-AA57-71B8C7B2C53C}" ma:internalName="LastPublishedByLookup" ma:readOnly="true" ma:showField="LastPublish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7E2D4CA2-442A-4FDA-AA57-71B8C7B2C53C}" ma:internalName="LastPublishTimeLookup" ma:readOnly="true" ma:showField="LastPublish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7E2D4CA2-442A-4FDA-AA57-71B8C7B2C53C}" ma:internalName="LastPublishVersionLookup" ma:readOnly="true" ma:showField="LastPublish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4CDE398E-75A7-4993-8C61-2BFD31F64754}" ma:internalName="LocLastLocAttemptVersionLookup" ma:readOnly="false" ma:showField="LastLocAttemptVersion" ma:web="6d93d202-47fc-4405-873a-cab67cc5f1b2">
      <xsd:simpleType>
        <xsd:restriction base="dms:Lookup"/>
      </xsd:simpleType>
    </xsd:element>
    <xsd:element name="LocLastLocAttemptVersionTypeLookup" ma:index="72" nillable="true" ma:displayName="Loc Last Loc Attempt Version Type" ma:default="" ma:list="{4CDE398E-75A7-4993-8C61-2BFD31F64754}" ma:internalName="LocLastLocAttemptVersionTypeLookup" ma:readOnly="true" ma:showField="LastLocAttemptVersionType" ma:web="6d93d202-47fc-4405-873a-cab67cc5f1b2">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4CDE398E-75A7-4993-8C61-2BFD31F64754}" ma:internalName="LocNewPublishedVersionLookup" ma:readOnly="true" ma:showField="NewPublishedVersion" ma:web="6d93d202-47fc-4405-873a-cab67cc5f1b2">
      <xsd:simpleType>
        <xsd:restriction base="dms:Lookup"/>
      </xsd:simpleType>
    </xsd:element>
    <xsd:element name="LocOverallHandbackStatusLookup" ma:index="76" nillable="true" ma:displayName="Loc Overall Handback Status" ma:default="" ma:list="{4CDE398E-75A7-4993-8C61-2BFD31F64754}" ma:internalName="LocOverallHandbackStatusLookup" ma:readOnly="true" ma:showField="OverallHandbackStatus" ma:web="6d93d202-47fc-4405-873a-cab67cc5f1b2">
      <xsd:simpleType>
        <xsd:restriction base="dms:Lookup"/>
      </xsd:simpleType>
    </xsd:element>
    <xsd:element name="LocOverallLocStatusLookup" ma:index="77" nillable="true" ma:displayName="Loc Overall Localize Status" ma:default="" ma:list="{4CDE398E-75A7-4993-8C61-2BFD31F64754}" ma:internalName="LocOverallLocStatusLookup" ma:readOnly="true" ma:showField="OverallLocStatus" ma:web="6d93d202-47fc-4405-873a-cab67cc5f1b2">
      <xsd:simpleType>
        <xsd:restriction base="dms:Lookup"/>
      </xsd:simpleType>
    </xsd:element>
    <xsd:element name="LocOverallPreviewStatusLookup" ma:index="78" nillable="true" ma:displayName="Loc Overall Preview Status" ma:default="" ma:list="{4CDE398E-75A7-4993-8C61-2BFD31F64754}" ma:internalName="LocOverallPreviewStatusLookup" ma:readOnly="true" ma:showField="OverallPreviewStatus" ma:web="6d93d202-47fc-4405-873a-cab67cc5f1b2">
      <xsd:simpleType>
        <xsd:restriction base="dms:Lookup"/>
      </xsd:simpleType>
    </xsd:element>
    <xsd:element name="LocOverallPublishStatusLookup" ma:index="79" nillable="true" ma:displayName="Loc Overall Publish Status" ma:default="" ma:list="{4CDE398E-75A7-4993-8C61-2BFD31F64754}" ma:internalName="LocOverallPublishStatusLookup" ma:readOnly="true" ma:showField="OverallPublishStatus" ma:web="6d93d202-47fc-4405-873a-cab67cc5f1b2">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4CDE398E-75A7-4993-8C61-2BFD31F64754}" ma:internalName="LocProcessedForHandoffsLookup" ma:readOnly="true" ma:showField="ProcessedForHandoffs" ma:web="6d93d202-47fc-4405-873a-cab67cc5f1b2">
      <xsd:simpleType>
        <xsd:restriction base="dms:Lookup"/>
      </xsd:simpleType>
    </xsd:element>
    <xsd:element name="LocProcessedForMarketsLookup" ma:index="82" nillable="true" ma:displayName="Loc Processed For Markets" ma:default="" ma:list="{4CDE398E-75A7-4993-8C61-2BFD31F64754}" ma:internalName="LocProcessedForMarketsLookup" ma:readOnly="true" ma:showField="ProcessedForMarkets" ma:web="6d93d202-47fc-4405-873a-cab67cc5f1b2">
      <xsd:simpleType>
        <xsd:restriction base="dms:Lookup"/>
      </xsd:simpleType>
    </xsd:element>
    <xsd:element name="LocPublishedDependentAssetsLookup" ma:index="83" nillable="true" ma:displayName="Loc Published Dependent Assets" ma:default="" ma:list="{4CDE398E-75A7-4993-8C61-2BFD31F64754}" ma:internalName="LocPublishedDependentAssetsLookup" ma:readOnly="true" ma:showField="PublishedDependentAssets" ma:web="6d93d202-47fc-4405-873a-cab67cc5f1b2">
      <xsd:simpleType>
        <xsd:restriction base="dms:Lookup"/>
      </xsd:simpleType>
    </xsd:element>
    <xsd:element name="LocPublishedLinkedAssetsLookup" ma:index="84" nillable="true" ma:displayName="Loc Published Linked Assets" ma:default="" ma:list="{4CDE398E-75A7-4993-8C61-2BFD31F64754}" ma:internalName="LocPublishedLinkedAssetsLookup" ma:readOnly="true" ma:showField="PublishedLinkedAssets" ma:web="6d93d202-47fc-4405-873a-cab67cc5f1b2">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db560eb5-700a-4f94-8fda-b57de4261f12}"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80C6DD30-196A-4C6B-B1BF-A43F3B8ACD4F}" ma:internalName="Markets" ma:readOnly="false" ma:showField="MarketNa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7E2D4CA2-442A-4FDA-AA57-71B8C7B2C53C}" ma:internalName="NumOfRatingsLookup" ma:readOnly="true" ma:showField="NumOfRating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7E2D4CA2-442A-4FDA-AA57-71B8C7B2C53C}" ma:internalName="PublishStatusLookup" ma:readOnly="false" ma:showField="PublishStatu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6e3f7319-fb8f-4449-8902-000ab73a8566}"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11d213f5-ec09-44b6-a8be-9da225be7a8d}" ma:internalName="TaxCatchAll" ma:showField="CatchAllData"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11d213f5-ec09-44b6-a8be-9da225be7a8d}" ma:internalName="TaxCatchAllLabel" ma:readOnly="true" ma:showField="CatchAllDataLabel"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4acb2c5-0a2b-4bda-bd34-58e36cbb80d2"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F68FBE-B90A-4F40-9EA6-CEE5F8ACA24D}">
  <ds:schemaRefs>
    <ds:schemaRef ds:uri="http://schemas.microsoft.com/office/2006/metadata/properties"/>
    <ds:schemaRef ds:uri="http://schemas.microsoft.com/office/infopath/2007/PartnerControls"/>
    <ds:schemaRef ds:uri="6d93d202-47fc-4405-873a-cab67cc5f1b2"/>
    <ds:schemaRef ds:uri="64acb2c5-0a2b-4bda-bd34-58e36cbb80d2"/>
  </ds:schemaRefs>
</ds:datastoreItem>
</file>

<file path=customXml/itemProps2.xml><?xml version="1.0" encoding="utf-8"?>
<ds:datastoreItem xmlns:ds="http://schemas.openxmlformats.org/officeDocument/2006/customXml" ds:itemID="{92D9F34F-4313-45BC-9430-8AE90A961C5D}">
  <ds:schemaRefs>
    <ds:schemaRef ds:uri="http://schemas.microsoft.com/sharepoint/v3/contenttype/forms"/>
  </ds:schemaRefs>
</ds:datastoreItem>
</file>

<file path=customXml/itemProps3.xml><?xml version="1.0" encoding="utf-8"?>
<ds:datastoreItem xmlns:ds="http://schemas.openxmlformats.org/officeDocument/2006/customXml" ds:itemID="{31B78A44-C8B1-4A5B-A9B0-6D08A7D1C8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93d202-47fc-4405-873a-cab67cc5f1b2"/>
    <ds:schemaRef ds:uri="64acb2c5-0a2b-4bda-bd34-58e36cbb80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Thème santé - Examen</Template>
  <TotalTime>2920</TotalTime>
  <Words>823</Words>
  <Application>Microsoft Office PowerPoint</Application>
  <PresentationFormat>Affichage à l'écran (4:3)</PresentationFormat>
  <Paragraphs>64</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Calibri</vt:lpstr>
      <vt:lpstr>Helvetica</vt:lpstr>
      <vt:lpstr>Symbol</vt:lpstr>
      <vt:lpstr>Thème Office</vt:lpstr>
      <vt:lpstr>Propose: 1 poste ASH service Hôtelier Hospitalier </vt:lpstr>
      <vt:lpstr>  Propose: 1 poste ASH renfort soignant(e) (H/F)  </vt:lpstr>
      <vt:lpstr>  Propose: 1 poste Aide-soignant / Aide-soignante (H/F)  </vt:lpstr>
      <vt:lpstr>  Propose: 1 poste Infirmier / Infirmière de soins généraux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ASH services Hôtelier Hospitalier</dc:title>
  <dc:creator>Secretariat Soignant</dc:creator>
  <cp:lastModifiedBy>Secretariat</cp:lastModifiedBy>
  <cp:revision>31</cp:revision>
  <dcterms:created xsi:type="dcterms:W3CDTF">2021-05-25T12:33:57Z</dcterms:created>
  <dcterms:modified xsi:type="dcterms:W3CDTF">2021-05-31T10:34:03Z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0x01010069924D1ECC420D47A2456556BC94F7370400BDF4491DEA4973499845289601F88B9F</vt:lpwstr>
  </property>
  <property fmtid="{D5CDD505-2E9C-101B-9397-08002B2CF9AE}" pid="3" name="Applications">
    <vt:lpwstr>53;#PowerPoint 12</vt:lpwstr>
  </property>
  <property fmtid="{D5CDD505-2E9C-101B-9397-08002B2CF9AE}" pid="4" name="Order">
    <vt:r8>8660800</vt:r8>
  </property>
  <property fmtid="{D5CDD505-2E9C-101B-9397-08002B2CF9AE}" pid="5" name="APTrustLevel">
    <vt:r8>3</vt:r8>
  </property>
</Properties>
</file>